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3" r:id="rId2"/>
    <p:sldId id="312" r:id="rId3"/>
    <p:sldId id="283" r:id="rId4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900"/>
    <a:srgbClr val="0000CC"/>
    <a:srgbClr val="0033CC"/>
    <a:srgbClr val="FDFDFD"/>
    <a:srgbClr val="FFFF99"/>
    <a:srgbClr val="3366CC"/>
    <a:srgbClr val="0066CC"/>
    <a:srgbClr val="CC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7" autoAdjust="0"/>
    <p:restoredTop sz="94660"/>
  </p:normalViewPr>
  <p:slideViewPr>
    <p:cSldViewPr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3390" y="-11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5A032-0B00-425C-A7E4-9A159A273E6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02EF8-834E-40DE-93D6-1FBC7BB7123C}" type="datetimeFigureOut">
              <a:rPr lang="zh-TW" altLang="en-US" smtClean="0"/>
              <a:pPr/>
              <a:t>2025/5/7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522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5A3BE-5635-4853-8E0D-8B924CAD55EF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18FF0-B3BD-4379-9BDB-4F0B3F39F23D}" type="datetimeFigureOut">
              <a:rPr lang="zh-TW" altLang="en-US" smtClean="0"/>
              <a:pPr/>
              <a:t>2025/5/7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6478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8A7D0C2-A3D6-4EEA-BF07-9E6947D8CED6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 descr="教學卓越ppt_標題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714348" y="1844824"/>
            <a:ext cx="7772400" cy="1362075"/>
          </a:xfrm>
        </p:spPr>
        <p:txBody>
          <a:bodyPr anchor="ctr">
            <a:normAutofit/>
          </a:bodyPr>
          <a:lstStyle>
            <a:lvl1pPr algn="ctr">
              <a:defRPr sz="4800" b="1" cap="all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0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202157"/>
            <a:ext cx="7772400" cy="15001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8279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862A35-8578-490F-AC62-120CB4A5B8A0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4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793E3D4-05CC-4189-B072-9873C58F2B60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159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  <a:lvl2pPr>
              <a:defRPr>
                <a:latin typeface="微軟正黑體" pitchFamily="34" charset="-120"/>
                <a:ea typeface="微軟正黑體" pitchFamily="34" charset="-120"/>
              </a:defRPr>
            </a:lvl2pPr>
            <a:lvl3pPr>
              <a:defRPr>
                <a:latin typeface="微軟正黑體" pitchFamily="34" charset="-120"/>
                <a:ea typeface="微軟正黑體" pitchFamily="34" charset="-120"/>
              </a:defRPr>
            </a:lvl3pPr>
            <a:lvl4pPr>
              <a:defRPr>
                <a:latin typeface="微軟正黑體" pitchFamily="34" charset="-120"/>
                <a:ea typeface="微軟正黑體" pitchFamily="34" charset="-120"/>
              </a:defRPr>
            </a:lvl4pPr>
            <a:lvl5pPr>
              <a:defRPr>
                <a:latin typeface="微軟正黑體" pitchFamily="34" charset="-120"/>
                <a:ea typeface="微軟正黑體" pitchFamily="34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027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教學卓越ppt_標題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4348" y="2214554"/>
            <a:ext cx="7772400" cy="1362075"/>
          </a:xfrm>
        </p:spPr>
        <p:txBody>
          <a:bodyPr anchor="ctr"/>
          <a:lstStyle>
            <a:lvl1pPr algn="l">
              <a:defRPr sz="4000" b="1" cap="all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571887"/>
            <a:ext cx="7772400" cy="1500187"/>
          </a:xfrm>
        </p:spPr>
        <p:txBody>
          <a:bodyPr anchor="ctr">
            <a:normAutofit/>
          </a:bodyPr>
          <a:lstStyle>
            <a:lvl1pPr marL="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4AE0E2-0F74-4346-94C0-296396E88D3D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zh-TW" altLang="en-US" sz="12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BE80A84-4D10-4219-B8D0-0EFA7D5A02E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809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微軟正黑體" pitchFamily="34" charset="-120"/>
                <a:ea typeface="微軟正黑體" pitchFamily="34" charset="-120"/>
              </a:defRPr>
            </a:lvl1pPr>
            <a:lvl2pPr>
              <a:defRPr sz="2400">
                <a:latin typeface="微軟正黑體" pitchFamily="34" charset="-120"/>
                <a:ea typeface="微軟正黑體" pitchFamily="34" charset="-120"/>
              </a:defRPr>
            </a:lvl2pPr>
            <a:lvl3pPr>
              <a:defRPr sz="2000">
                <a:latin typeface="微軟正黑體" pitchFamily="34" charset="-120"/>
                <a:ea typeface="微軟正黑體" pitchFamily="34" charset="-120"/>
              </a:defRPr>
            </a:lvl3pPr>
            <a:lvl4pPr>
              <a:defRPr sz="1800">
                <a:latin typeface="微軟正黑體" pitchFamily="34" charset="-120"/>
                <a:ea typeface="微軟正黑體" pitchFamily="34" charset="-120"/>
              </a:defRPr>
            </a:lvl4pPr>
            <a:lvl5pPr>
              <a:defRPr sz="1800">
                <a:latin typeface="微軟正黑體" pitchFamily="34" charset="-120"/>
                <a:ea typeface="微軟正黑體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微軟正黑體" pitchFamily="34" charset="-120"/>
                <a:ea typeface="微軟正黑體" pitchFamily="34" charset="-120"/>
              </a:defRPr>
            </a:lvl1pPr>
            <a:lvl2pPr>
              <a:defRPr sz="2400">
                <a:latin typeface="微軟正黑體" pitchFamily="34" charset="-120"/>
                <a:ea typeface="微軟正黑體" pitchFamily="34" charset="-120"/>
              </a:defRPr>
            </a:lvl2pPr>
            <a:lvl3pPr>
              <a:defRPr sz="2000">
                <a:latin typeface="微軟正黑體" pitchFamily="34" charset="-120"/>
                <a:ea typeface="微軟正黑體" pitchFamily="34" charset="-120"/>
              </a:defRPr>
            </a:lvl3pPr>
            <a:lvl4pPr>
              <a:defRPr sz="1800">
                <a:latin typeface="微軟正黑體" pitchFamily="34" charset="-120"/>
                <a:ea typeface="微軟正黑體" pitchFamily="34" charset="-120"/>
              </a:defRPr>
            </a:lvl4pPr>
            <a:lvl5pPr>
              <a:defRPr sz="1800">
                <a:latin typeface="微軟正黑體" pitchFamily="34" charset="-120"/>
                <a:ea typeface="微軟正黑體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012A83D-1A79-4CF8-A107-9711A20EEC30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94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18691C-2D30-41ED-BD74-915408FF2465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51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C8A97D-3FC8-4259-A88C-59CCC367638F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084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1A2B21-E97B-4B7A-870B-D4DFAB0D65FB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27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C6FD5B-628F-4787-B02F-1D89F7F74390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45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DA04C4-4737-4477-A0FC-FBC7CE20930D}" type="datetime1">
              <a:rPr lang="zh-TW" altLang="en-US" smtClean="0"/>
              <a:pPr/>
              <a:t>2025/5/7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9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教學卓越ppt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857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714487"/>
            <a:ext cx="8229600" cy="464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zh-TW" altLang="en-US" sz="12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fld id="{0BE80A84-4D10-4219-B8D0-0EFA7D5A02E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415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華康細黑體" pitchFamily="49" charset="-120"/>
          <a:ea typeface="華康細黑體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663300"/>
          </a:solidFill>
          <a:latin typeface="華康中黑體" pitchFamily="49" charset="-120"/>
          <a:ea typeface="華康中黑體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>
              <a:lumMod val="75000"/>
            </a:schemeClr>
          </a:solidFill>
          <a:latin typeface="華康中黑體" pitchFamily="49" charset="-120"/>
          <a:ea typeface="華康中黑體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華康中黑體" pitchFamily="49" charset="-120"/>
          <a:ea typeface="華康中黑體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華康中黑體" pitchFamily="49" charset="-120"/>
          <a:ea typeface="華康中黑體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華康中黑體" pitchFamily="49" charset="-120"/>
          <a:ea typeface="華康中黑體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3548" y="2492896"/>
            <a:ext cx="8136904" cy="1872208"/>
          </a:xfrm>
        </p:spPr>
        <p:txBody>
          <a:bodyPr>
            <a:noAutofit/>
          </a:bodyPr>
          <a:lstStyle/>
          <a:p>
            <a:pPr algn="l"/>
            <a:r>
              <a:rPr lang="zh-TW" altLang="en-US" sz="5400" dirty="0">
                <a:solidFill>
                  <a:srgbClr val="0000CC"/>
                </a:solidFill>
              </a:rPr>
              <a:t>學生小組回饋</a:t>
            </a:r>
            <a:r>
              <a:rPr lang="en-US" altLang="zh-TW" sz="5400" dirty="0">
                <a:solidFill>
                  <a:srgbClr val="0000CC"/>
                </a:solidFill>
              </a:rPr>
              <a:t/>
            </a:r>
            <a:br>
              <a:rPr lang="en-US" altLang="zh-TW" sz="5400" dirty="0">
                <a:solidFill>
                  <a:srgbClr val="0000CC"/>
                </a:solidFill>
              </a:rPr>
            </a:br>
            <a:r>
              <a:rPr lang="en-US" altLang="zh-TW" sz="2400" dirty="0">
                <a:solidFill>
                  <a:srgbClr val="0000CC"/>
                </a:solidFill>
              </a:rPr>
              <a:t>Small Group Instructional Diagnosis, SGID</a:t>
            </a:r>
            <a:endParaRPr lang="zh-TW" altLang="en-US" sz="2400" dirty="0">
              <a:solidFill>
                <a:srgbClr val="0000CC"/>
              </a:solidFill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59FEA42F-6C80-430D-925C-C25443414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900044"/>
            <a:ext cx="2887953" cy="957956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F4AD2895-8E36-45E3-A581-A9718143B7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76672"/>
            <a:ext cx="1522632" cy="1522632"/>
          </a:xfrm>
          <a:prstGeom prst="rect">
            <a:avLst/>
          </a:prstGeom>
        </p:spPr>
      </p:pic>
      <p:sp>
        <p:nvSpPr>
          <p:cNvPr id="16" name="標題 1">
            <a:extLst>
              <a:ext uri="{FF2B5EF4-FFF2-40B4-BE49-F238E27FC236}">
                <a16:creationId xmlns:a16="http://schemas.microsoft.com/office/drawing/2014/main" id="{CD6B4262-0EC6-4C04-B686-08B106F66A5B}"/>
              </a:ext>
            </a:extLst>
          </p:cNvPr>
          <p:cNvSpPr txBox="1">
            <a:spLocks/>
          </p:cNvSpPr>
          <p:nvPr/>
        </p:nvSpPr>
        <p:spPr>
          <a:xfrm>
            <a:off x="2195736" y="3229589"/>
            <a:ext cx="4535777" cy="17689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b="1" kern="1200" cap="all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882B54-6B26-4B85-B990-3F7962398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090703"/>
            <a:ext cx="8604448" cy="1266289"/>
          </a:xfr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3600" dirty="0" smtClean="0">
                <a:solidFill>
                  <a:schemeClr val="bg1"/>
                </a:solidFill>
              </a:rPr>
              <a:t>課堂學生分組討論</a:t>
            </a:r>
            <a:r>
              <a:rPr lang="zh-TW" altLang="en-US" sz="3600" dirty="0">
                <a:solidFill>
                  <a:schemeClr val="bg1"/>
                </a:solidFill>
              </a:rPr>
              <a:t>對教師教學的意見與想法</a:t>
            </a:r>
            <a:endParaRPr lang="en-US" altLang="zh-TW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zh-TW" altLang="en-US" sz="3600" dirty="0">
                <a:solidFill>
                  <a:schemeClr val="bg1"/>
                </a:solidFill>
              </a:rPr>
              <a:t>提供</a:t>
            </a:r>
            <a:r>
              <a:rPr lang="zh-TW" altLang="en-US" sz="3600" dirty="0" smtClean="0">
                <a:solidFill>
                  <a:schemeClr val="bg1"/>
                </a:solidFill>
              </a:rPr>
              <a:t>教學</a:t>
            </a:r>
            <a:r>
              <a:rPr lang="zh-TW" altLang="en-US" sz="3600" dirty="0">
                <a:solidFill>
                  <a:schemeClr val="bg1"/>
                </a:solidFill>
              </a:rPr>
              <a:t>建言</a:t>
            </a:r>
            <a:r>
              <a:rPr lang="zh-TW" altLang="en-US" sz="3600" dirty="0" smtClean="0">
                <a:solidFill>
                  <a:schemeClr val="bg1"/>
                </a:solidFill>
              </a:rPr>
              <a:t>與</a:t>
            </a:r>
            <a:r>
              <a:rPr lang="zh-TW" altLang="en-US" sz="3600" dirty="0">
                <a:solidFill>
                  <a:schemeClr val="bg1"/>
                </a:solidFill>
              </a:rPr>
              <a:t>回饋給教師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75DCB30-1B69-4C05-8FE2-6B1788678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80A84-4D10-4219-B8D0-0EFA7D5A02E5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4DC8D2F-2054-44F5-9062-C3ECA50CCA94}"/>
              </a:ext>
            </a:extLst>
          </p:cNvPr>
          <p:cNvSpPr/>
          <p:nvPr/>
        </p:nvSpPr>
        <p:spPr>
          <a:xfrm>
            <a:off x="2123728" y="4770709"/>
            <a:ext cx="6699804" cy="1338298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</a:pPr>
            <a:r>
              <a:rPr lang="zh-TW" altLang="en-US" sz="36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教師適時調整教學策略與方式</a:t>
            </a:r>
            <a:endParaRPr lang="en-US" altLang="zh-TW" sz="36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ct val="20000"/>
              </a:spcBef>
            </a:pPr>
            <a:r>
              <a:rPr lang="zh-TW" altLang="en-US" sz="36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提高學生學習意願與成效</a:t>
            </a:r>
          </a:p>
        </p:txBody>
      </p:sp>
      <p:pic>
        <p:nvPicPr>
          <p:cNvPr id="11" name="Picture 22" descr="bar01">
            <a:extLst>
              <a:ext uri="{FF2B5EF4-FFF2-40B4-BE49-F238E27FC236}">
                <a16:creationId xmlns:a16="http://schemas.microsoft.com/office/drawing/2014/main" id="{87AEEF48-4ECC-41E2-A946-484EF5667E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0779"/>
            <a:ext cx="5880101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9C1A4915-7848-4C41-9293-4B622BE26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359834"/>
            <a:ext cx="4831687" cy="857248"/>
          </a:xfrm>
        </p:spPr>
        <p:txBody>
          <a:bodyPr>
            <a:normAutofit/>
          </a:bodyPr>
          <a:lstStyle/>
          <a:p>
            <a:r>
              <a:rPr lang="en-US" altLang="zh-TW" sz="3600" b="0" dirty="0">
                <a:solidFill>
                  <a:srgbClr val="0070C0"/>
                </a:solidFill>
              </a:rPr>
              <a:t>SGID</a:t>
            </a:r>
            <a:r>
              <a:rPr lang="zh-TW" altLang="en-US" sz="3600" b="0" dirty="0">
                <a:solidFill>
                  <a:srgbClr val="0070C0"/>
                </a:solidFill>
              </a:rPr>
              <a:t>小組回饋的意義</a:t>
            </a:r>
            <a:endParaRPr lang="zh-TW" altLang="en-US" sz="3600" dirty="0">
              <a:solidFill>
                <a:srgbClr val="0070C0"/>
              </a:solidFill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7E6968F5-91B8-4D1E-A360-4EAB7B5A2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582183"/>
            <a:ext cx="1526824" cy="1526824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370418BD-3163-43C5-BC72-20D6B3AF58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836712"/>
            <a:ext cx="1331640" cy="1331640"/>
          </a:xfrm>
          <a:prstGeom prst="rect">
            <a:avLst/>
          </a:prstGeom>
        </p:spPr>
      </p:pic>
      <p:sp>
        <p:nvSpPr>
          <p:cNvPr id="17" name="箭號: 向下 16">
            <a:extLst>
              <a:ext uri="{FF2B5EF4-FFF2-40B4-BE49-F238E27FC236}">
                <a16:creationId xmlns:a16="http://schemas.microsoft.com/office/drawing/2014/main" id="{688CC9FF-ECCC-4F65-82DC-08BB31EB07A2}"/>
              </a:ext>
            </a:extLst>
          </p:cNvPr>
          <p:cNvSpPr/>
          <p:nvPr/>
        </p:nvSpPr>
        <p:spPr>
          <a:xfrm>
            <a:off x="4067944" y="3573015"/>
            <a:ext cx="1080120" cy="1059437"/>
          </a:xfrm>
          <a:prstGeom prst="downArrow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503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250825" y="333375"/>
            <a:ext cx="8713788" cy="6048375"/>
            <a:chOff x="576" y="768"/>
            <a:chExt cx="4608" cy="3162"/>
          </a:xfrm>
        </p:grpSpPr>
        <p:sp>
          <p:nvSpPr>
            <p:cNvPr id="187395" name="Freeform 3"/>
            <p:cNvSpPr>
              <a:spLocks/>
            </p:cNvSpPr>
            <p:nvPr/>
          </p:nvSpPr>
          <p:spPr bwMode="gray">
            <a:xfrm>
              <a:off x="3196" y="768"/>
              <a:ext cx="924" cy="728"/>
            </a:xfrm>
            <a:custGeom>
              <a:avLst/>
              <a:gdLst/>
              <a:ahLst/>
              <a:cxnLst>
                <a:cxn ang="0">
                  <a:pos x="0" y="774"/>
                </a:cxn>
                <a:cxn ang="0">
                  <a:pos x="2" y="770"/>
                </a:cxn>
                <a:cxn ang="0">
                  <a:pos x="8" y="754"/>
                </a:cxn>
                <a:cxn ang="0">
                  <a:pos x="16" y="730"/>
                </a:cxn>
                <a:cxn ang="0">
                  <a:pos x="32" y="698"/>
                </a:cxn>
                <a:cxn ang="0">
                  <a:pos x="50" y="660"/>
                </a:cxn>
                <a:cxn ang="0">
                  <a:pos x="76" y="618"/>
                </a:cxn>
                <a:cxn ang="0">
                  <a:pos x="106" y="574"/>
                </a:cxn>
                <a:cxn ang="0">
                  <a:pos x="142" y="528"/>
                </a:cxn>
                <a:cxn ang="0">
                  <a:pos x="186" y="482"/>
                </a:cxn>
                <a:cxn ang="0">
                  <a:pos x="236" y="438"/>
                </a:cxn>
                <a:cxn ang="0">
                  <a:pos x="294" y="398"/>
                </a:cxn>
                <a:cxn ang="0">
                  <a:pos x="360" y="360"/>
                </a:cxn>
                <a:cxn ang="0">
                  <a:pos x="426" y="332"/>
                </a:cxn>
                <a:cxn ang="0">
                  <a:pos x="488" y="314"/>
                </a:cxn>
                <a:cxn ang="0">
                  <a:pos x="544" y="304"/>
                </a:cxn>
                <a:cxn ang="0">
                  <a:pos x="594" y="300"/>
                </a:cxn>
                <a:cxn ang="0">
                  <a:pos x="638" y="300"/>
                </a:cxn>
                <a:cxn ang="0">
                  <a:pos x="678" y="304"/>
                </a:cxn>
                <a:cxn ang="0">
                  <a:pos x="710" y="312"/>
                </a:cxn>
                <a:cxn ang="0">
                  <a:pos x="736" y="320"/>
                </a:cxn>
                <a:cxn ang="0">
                  <a:pos x="754" y="326"/>
                </a:cxn>
                <a:cxn ang="0">
                  <a:pos x="766" y="332"/>
                </a:cxn>
                <a:cxn ang="0">
                  <a:pos x="770" y="334"/>
                </a:cxn>
                <a:cxn ang="0">
                  <a:pos x="680" y="476"/>
                </a:cxn>
                <a:cxn ang="0">
                  <a:pos x="982" y="370"/>
                </a:cxn>
                <a:cxn ang="0">
                  <a:pos x="912" y="0"/>
                </a:cxn>
                <a:cxn ang="0">
                  <a:pos x="854" y="150"/>
                </a:cxn>
                <a:cxn ang="0">
                  <a:pos x="850" y="148"/>
                </a:cxn>
                <a:cxn ang="0">
                  <a:pos x="838" y="142"/>
                </a:cxn>
                <a:cxn ang="0">
                  <a:pos x="822" y="134"/>
                </a:cxn>
                <a:cxn ang="0">
                  <a:pos x="798" y="126"/>
                </a:cxn>
                <a:cxn ang="0">
                  <a:pos x="768" y="120"/>
                </a:cxn>
                <a:cxn ang="0">
                  <a:pos x="732" y="114"/>
                </a:cxn>
                <a:cxn ang="0">
                  <a:pos x="692" y="110"/>
                </a:cxn>
                <a:cxn ang="0">
                  <a:pos x="646" y="110"/>
                </a:cxn>
                <a:cxn ang="0">
                  <a:pos x="596" y="116"/>
                </a:cxn>
                <a:cxn ang="0">
                  <a:pos x="540" y="126"/>
                </a:cxn>
                <a:cxn ang="0">
                  <a:pos x="482" y="146"/>
                </a:cxn>
                <a:cxn ang="0">
                  <a:pos x="422" y="172"/>
                </a:cxn>
                <a:cxn ang="0">
                  <a:pos x="356" y="210"/>
                </a:cxn>
                <a:cxn ang="0">
                  <a:pos x="290" y="258"/>
                </a:cxn>
                <a:cxn ang="0">
                  <a:pos x="230" y="310"/>
                </a:cxn>
                <a:cxn ang="0">
                  <a:pos x="178" y="364"/>
                </a:cxn>
                <a:cxn ang="0">
                  <a:pos x="136" y="422"/>
                </a:cxn>
                <a:cxn ang="0">
                  <a:pos x="100" y="480"/>
                </a:cxn>
                <a:cxn ang="0">
                  <a:pos x="72" y="536"/>
                </a:cxn>
                <a:cxn ang="0">
                  <a:pos x="48" y="590"/>
                </a:cxn>
                <a:cxn ang="0">
                  <a:pos x="30" y="640"/>
                </a:cxn>
                <a:cxn ang="0">
                  <a:pos x="18" y="684"/>
                </a:cxn>
                <a:cxn ang="0">
                  <a:pos x="8" y="722"/>
                </a:cxn>
                <a:cxn ang="0">
                  <a:pos x="4" y="750"/>
                </a:cxn>
                <a:cxn ang="0">
                  <a:pos x="0" y="768"/>
                </a:cxn>
                <a:cxn ang="0">
                  <a:pos x="0" y="774"/>
                </a:cxn>
              </a:cxnLst>
              <a:rect l="0" t="0" r="r" b="b"/>
              <a:pathLst>
                <a:path w="982" h="774">
                  <a:moveTo>
                    <a:pt x="0" y="774"/>
                  </a:moveTo>
                  <a:lnTo>
                    <a:pt x="2" y="770"/>
                  </a:lnTo>
                  <a:lnTo>
                    <a:pt x="8" y="754"/>
                  </a:lnTo>
                  <a:lnTo>
                    <a:pt x="16" y="730"/>
                  </a:lnTo>
                  <a:lnTo>
                    <a:pt x="32" y="698"/>
                  </a:lnTo>
                  <a:lnTo>
                    <a:pt x="50" y="660"/>
                  </a:lnTo>
                  <a:lnTo>
                    <a:pt x="76" y="618"/>
                  </a:lnTo>
                  <a:lnTo>
                    <a:pt x="106" y="574"/>
                  </a:lnTo>
                  <a:lnTo>
                    <a:pt x="142" y="528"/>
                  </a:lnTo>
                  <a:lnTo>
                    <a:pt x="186" y="482"/>
                  </a:lnTo>
                  <a:lnTo>
                    <a:pt x="236" y="438"/>
                  </a:lnTo>
                  <a:lnTo>
                    <a:pt x="294" y="398"/>
                  </a:lnTo>
                  <a:lnTo>
                    <a:pt x="360" y="360"/>
                  </a:lnTo>
                  <a:lnTo>
                    <a:pt x="426" y="332"/>
                  </a:lnTo>
                  <a:lnTo>
                    <a:pt x="488" y="314"/>
                  </a:lnTo>
                  <a:lnTo>
                    <a:pt x="544" y="304"/>
                  </a:lnTo>
                  <a:lnTo>
                    <a:pt x="594" y="300"/>
                  </a:lnTo>
                  <a:lnTo>
                    <a:pt x="638" y="300"/>
                  </a:lnTo>
                  <a:lnTo>
                    <a:pt x="678" y="304"/>
                  </a:lnTo>
                  <a:lnTo>
                    <a:pt x="710" y="312"/>
                  </a:lnTo>
                  <a:lnTo>
                    <a:pt x="736" y="320"/>
                  </a:lnTo>
                  <a:lnTo>
                    <a:pt x="754" y="326"/>
                  </a:lnTo>
                  <a:lnTo>
                    <a:pt x="766" y="332"/>
                  </a:lnTo>
                  <a:lnTo>
                    <a:pt x="770" y="334"/>
                  </a:lnTo>
                  <a:lnTo>
                    <a:pt x="680" y="476"/>
                  </a:lnTo>
                  <a:lnTo>
                    <a:pt x="982" y="370"/>
                  </a:lnTo>
                  <a:lnTo>
                    <a:pt x="912" y="0"/>
                  </a:lnTo>
                  <a:lnTo>
                    <a:pt x="854" y="150"/>
                  </a:lnTo>
                  <a:lnTo>
                    <a:pt x="850" y="148"/>
                  </a:lnTo>
                  <a:lnTo>
                    <a:pt x="838" y="142"/>
                  </a:lnTo>
                  <a:lnTo>
                    <a:pt x="822" y="134"/>
                  </a:lnTo>
                  <a:lnTo>
                    <a:pt x="798" y="126"/>
                  </a:lnTo>
                  <a:lnTo>
                    <a:pt x="768" y="120"/>
                  </a:lnTo>
                  <a:lnTo>
                    <a:pt x="732" y="114"/>
                  </a:lnTo>
                  <a:lnTo>
                    <a:pt x="692" y="110"/>
                  </a:lnTo>
                  <a:lnTo>
                    <a:pt x="646" y="110"/>
                  </a:lnTo>
                  <a:lnTo>
                    <a:pt x="596" y="116"/>
                  </a:lnTo>
                  <a:lnTo>
                    <a:pt x="540" y="126"/>
                  </a:lnTo>
                  <a:lnTo>
                    <a:pt x="482" y="146"/>
                  </a:lnTo>
                  <a:lnTo>
                    <a:pt x="422" y="172"/>
                  </a:lnTo>
                  <a:lnTo>
                    <a:pt x="356" y="210"/>
                  </a:lnTo>
                  <a:lnTo>
                    <a:pt x="290" y="258"/>
                  </a:lnTo>
                  <a:lnTo>
                    <a:pt x="230" y="310"/>
                  </a:lnTo>
                  <a:lnTo>
                    <a:pt x="178" y="364"/>
                  </a:lnTo>
                  <a:lnTo>
                    <a:pt x="136" y="422"/>
                  </a:lnTo>
                  <a:lnTo>
                    <a:pt x="100" y="480"/>
                  </a:lnTo>
                  <a:lnTo>
                    <a:pt x="72" y="536"/>
                  </a:lnTo>
                  <a:lnTo>
                    <a:pt x="48" y="590"/>
                  </a:lnTo>
                  <a:lnTo>
                    <a:pt x="30" y="640"/>
                  </a:lnTo>
                  <a:lnTo>
                    <a:pt x="18" y="684"/>
                  </a:lnTo>
                  <a:lnTo>
                    <a:pt x="8" y="722"/>
                  </a:lnTo>
                  <a:lnTo>
                    <a:pt x="4" y="750"/>
                  </a:lnTo>
                  <a:lnTo>
                    <a:pt x="0" y="768"/>
                  </a:lnTo>
                  <a:lnTo>
                    <a:pt x="0" y="774"/>
                  </a:lnTo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90980"/>
                    <a:invGamma/>
                    <a:alpha val="32001"/>
                  </a:schemeClr>
                </a:gs>
                <a:gs pos="100000">
                  <a:schemeClr val="hlink"/>
                </a:gs>
              </a:gsLst>
              <a:lin ang="0" scaled="1"/>
            </a:gradFill>
            <a:ln w="1270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TW" altLang="en-US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28" name="AutoShape 4"/>
            <p:cNvSpPr>
              <a:spLocks noChangeArrowheads="1"/>
            </p:cNvSpPr>
            <p:nvPr/>
          </p:nvSpPr>
          <p:spPr bwMode="auto">
            <a:xfrm>
              <a:off x="2157" y="1671"/>
              <a:ext cx="1446" cy="1988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TW" altLang="en-US" sz="300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397" name="AutoShape 5"/>
            <p:cNvSpPr>
              <a:spLocks noChangeArrowheads="1"/>
            </p:cNvSpPr>
            <p:nvPr/>
          </p:nvSpPr>
          <p:spPr bwMode="gray">
            <a:xfrm>
              <a:off x="2304" y="1584"/>
              <a:ext cx="1174" cy="1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TW" altLang="en-US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30" name="AutoShape 6"/>
            <p:cNvSpPr>
              <a:spLocks noChangeArrowheads="1"/>
            </p:cNvSpPr>
            <p:nvPr/>
          </p:nvSpPr>
          <p:spPr bwMode="auto">
            <a:xfrm flipH="1">
              <a:off x="3360" y="1632"/>
              <a:ext cx="46" cy="91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TW" altLang="en-US" sz="30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31" name="AutoShape 7"/>
            <p:cNvSpPr>
              <a:spLocks noChangeArrowheads="1"/>
            </p:cNvSpPr>
            <p:nvPr/>
          </p:nvSpPr>
          <p:spPr bwMode="auto">
            <a:xfrm flipH="1">
              <a:off x="2358" y="1626"/>
              <a:ext cx="45" cy="91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TW" altLang="en-US" sz="30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32" name="AutoShape 8"/>
            <p:cNvSpPr>
              <a:spLocks noChangeArrowheads="1"/>
            </p:cNvSpPr>
            <p:nvPr/>
          </p:nvSpPr>
          <p:spPr bwMode="auto">
            <a:xfrm>
              <a:off x="3738" y="1355"/>
              <a:ext cx="1446" cy="1988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TW" altLang="en-US" sz="30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401" name="AutoShape 9"/>
            <p:cNvSpPr>
              <a:spLocks noChangeArrowheads="1"/>
            </p:cNvSpPr>
            <p:nvPr/>
          </p:nvSpPr>
          <p:spPr bwMode="gray">
            <a:xfrm>
              <a:off x="3847" y="1255"/>
              <a:ext cx="1174" cy="1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zh-TW" altLang="en-US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34" name="AutoShape 10"/>
            <p:cNvSpPr>
              <a:spLocks noChangeArrowheads="1"/>
            </p:cNvSpPr>
            <p:nvPr/>
          </p:nvSpPr>
          <p:spPr bwMode="auto">
            <a:xfrm flipH="1">
              <a:off x="4936" y="1310"/>
              <a:ext cx="45" cy="90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TW" altLang="en-US" sz="30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35" name="AutoShape 11"/>
            <p:cNvSpPr>
              <a:spLocks noChangeArrowheads="1"/>
            </p:cNvSpPr>
            <p:nvPr/>
          </p:nvSpPr>
          <p:spPr bwMode="auto">
            <a:xfrm flipH="1">
              <a:off x="3939" y="1310"/>
              <a:ext cx="45" cy="90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TW" altLang="en-US" sz="300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404" name="Freeform 12"/>
            <p:cNvSpPr>
              <a:spLocks/>
            </p:cNvSpPr>
            <p:nvPr/>
          </p:nvSpPr>
          <p:spPr bwMode="gray">
            <a:xfrm>
              <a:off x="1570" y="1084"/>
              <a:ext cx="924" cy="729"/>
            </a:xfrm>
            <a:custGeom>
              <a:avLst/>
              <a:gdLst/>
              <a:ahLst/>
              <a:cxnLst>
                <a:cxn ang="0">
                  <a:pos x="0" y="774"/>
                </a:cxn>
                <a:cxn ang="0">
                  <a:pos x="2" y="770"/>
                </a:cxn>
                <a:cxn ang="0">
                  <a:pos x="8" y="754"/>
                </a:cxn>
                <a:cxn ang="0">
                  <a:pos x="16" y="730"/>
                </a:cxn>
                <a:cxn ang="0">
                  <a:pos x="32" y="698"/>
                </a:cxn>
                <a:cxn ang="0">
                  <a:pos x="50" y="660"/>
                </a:cxn>
                <a:cxn ang="0">
                  <a:pos x="76" y="618"/>
                </a:cxn>
                <a:cxn ang="0">
                  <a:pos x="106" y="574"/>
                </a:cxn>
                <a:cxn ang="0">
                  <a:pos x="142" y="528"/>
                </a:cxn>
                <a:cxn ang="0">
                  <a:pos x="186" y="482"/>
                </a:cxn>
                <a:cxn ang="0">
                  <a:pos x="236" y="438"/>
                </a:cxn>
                <a:cxn ang="0">
                  <a:pos x="294" y="398"/>
                </a:cxn>
                <a:cxn ang="0">
                  <a:pos x="360" y="360"/>
                </a:cxn>
                <a:cxn ang="0">
                  <a:pos x="426" y="332"/>
                </a:cxn>
                <a:cxn ang="0">
                  <a:pos x="488" y="314"/>
                </a:cxn>
                <a:cxn ang="0">
                  <a:pos x="544" y="304"/>
                </a:cxn>
                <a:cxn ang="0">
                  <a:pos x="594" y="300"/>
                </a:cxn>
                <a:cxn ang="0">
                  <a:pos x="638" y="300"/>
                </a:cxn>
                <a:cxn ang="0">
                  <a:pos x="678" y="304"/>
                </a:cxn>
                <a:cxn ang="0">
                  <a:pos x="710" y="312"/>
                </a:cxn>
                <a:cxn ang="0">
                  <a:pos x="736" y="320"/>
                </a:cxn>
                <a:cxn ang="0">
                  <a:pos x="754" y="326"/>
                </a:cxn>
                <a:cxn ang="0">
                  <a:pos x="766" y="332"/>
                </a:cxn>
                <a:cxn ang="0">
                  <a:pos x="770" y="334"/>
                </a:cxn>
                <a:cxn ang="0">
                  <a:pos x="680" y="476"/>
                </a:cxn>
                <a:cxn ang="0">
                  <a:pos x="982" y="370"/>
                </a:cxn>
                <a:cxn ang="0">
                  <a:pos x="912" y="0"/>
                </a:cxn>
                <a:cxn ang="0">
                  <a:pos x="854" y="150"/>
                </a:cxn>
                <a:cxn ang="0">
                  <a:pos x="850" y="148"/>
                </a:cxn>
                <a:cxn ang="0">
                  <a:pos x="838" y="142"/>
                </a:cxn>
                <a:cxn ang="0">
                  <a:pos x="822" y="134"/>
                </a:cxn>
                <a:cxn ang="0">
                  <a:pos x="798" y="126"/>
                </a:cxn>
                <a:cxn ang="0">
                  <a:pos x="768" y="120"/>
                </a:cxn>
                <a:cxn ang="0">
                  <a:pos x="732" y="114"/>
                </a:cxn>
                <a:cxn ang="0">
                  <a:pos x="692" y="110"/>
                </a:cxn>
                <a:cxn ang="0">
                  <a:pos x="646" y="110"/>
                </a:cxn>
                <a:cxn ang="0">
                  <a:pos x="596" y="116"/>
                </a:cxn>
                <a:cxn ang="0">
                  <a:pos x="540" y="126"/>
                </a:cxn>
                <a:cxn ang="0">
                  <a:pos x="482" y="146"/>
                </a:cxn>
                <a:cxn ang="0">
                  <a:pos x="422" y="172"/>
                </a:cxn>
                <a:cxn ang="0">
                  <a:pos x="356" y="210"/>
                </a:cxn>
                <a:cxn ang="0">
                  <a:pos x="290" y="258"/>
                </a:cxn>
                <a:cxn ang="0">
                  <a:pos x="230" y="310"/>
                </a:cxn>
                <a:cxn ang="0">
                  <a:pos x="178" y="364"/>
                </a:cxn>
                <a:cxn ang="0">
                  <a:pos x="136" y="422"/>
                </a:cxn>
                <a:cxn ang="0">
                  <a:pos x="100" y="480"/>
                </a:cxn>
                <a:cxn ang="0">
                  <a:pos x="72" y="536"/>
                </a:cxn>
                <a:cxn ang="0">
                  <a:pos x="48" y="590"/>
                </a:cxn>
                <a:cxn ang="0">
                  <a:pos x="30" y="640"/>
                </a:cxn>
                <a:cxn ang="0">
                  <a:pos x="18" y="684"/>
                </a:cxn>
                <a:cxn ang="0">
                  <a:pos x="8" y="722"/>
                </a:cxn>
                <a:cxn ang="0">
                  <a:pos x="4" y="750"/>
                </a:cxn>
                <a:cxn ang="0">
                  <a:pos x="0" y="768"/>
                </a:cxn>
                <a:cxn ang="0">
                  <a:pos x="0" y="774"/>
                </a:cxn>
              </a:cxnLst>
              <a:rect l="0" t="0" r="r" b="b"/>
              <a:pathLst>
                <a:path w="982" h="774">
                  <a:moveTo>
                    <a:pt x="0" y="774"/>
                  </a:moveTo>
                  <a:lnTo>
                    <a:pt x="2" y="770"/>
                  </a:lnTo>
                  <a:lnTo>
                    <a:pt x="8" y="754"/>
                  </a:lnTo>
                  <a:lnTo>
                    <a:pt x="16" y="730"/>
                  </a:lnTo>
                  <a:lnTo>
                    <a:pt x="32" y="698"/>
                  </a:lnTo>
                  <a:lnTo>
                    <a:pt x="50" y="660"/>
                  </a:lnTo>
                  <a:lnTo>
                    <a:pt x="76" y="618"/>
                  </a:lnTo>
                  <a:lnTo>
                    <a:pt x="106" y="574"/>
                  </a:lnTo>
                  <a:lnTo>
                    <a:pt x="142" y="528"/>
                  </a:lnTo>
                  <a:lnTo>
                    <a:pt x="186" y="482"/>
                  </a:lnTo>
                  <a:lnTo>
                    <a:pt x="236" y="438"/>
                  </a:lnTo>
                  <a:lnTo>
                    <a:pt x="294" y="398"/>
                  </a:lnTo>
                  <a:lnTo>
                    <a:pt x="360" y="360"/>
                  </a:lnTo>
                  <a:lnTo>
                    <a:pt x="426" y="332"/>
                  </a:lnTo>
                  <a:lnTo>
                    <a:pt x="488" y="314"/>
                  </a:lnTo>
                  <a:lnTo>
                    <a:pt x="544" y="304"/>
                  </a:lnTo>
                  <a:lnTo>
                    <a:pt x="594" y="300"/>
                  </a:lnTo>
                  <a:lnTo>
                    <a:pt x="638" y="300"/>
                  </a:lnTo>
                  <a:lnTo>
                    <a:pt x="678" y="304"/>
                  </a:lnTo>
                  <a:lnTo>
                    <a:pt x="710" y="312"/>
                  </a:lnTo>
                  <a:lnTo>
                    <a:pt x="736" y="320"/>
                  </a:lnTo>
                  <a:lnTo>
                    <a:pt x="754" y="326"/>
                  </a:lnTo>
                  <a:lnTo>
                    <a:pt x="766" y="332"/>
                  </a:lnTo>
                  <a:lnTo>
                    <a:pt x="770" y="334"/>
                  </a:lnTo>
                  <a:lnTo>
                    <a:pt x="680" y="476"/>
                  </a:lnTo>
                  <a:lnTo>
                    <a:pt x="982" y="370"/>
                  </a:lnTo>
                  <a:lnTo>
                    <a:pt x="912" y="0"/>
                  </a:lnTo>
                  <a:lnTo>
                    <a:pt x="854" y="150"/>
                  </a:lnTo>
                  <a:lnTo>
                    <a:pt x="850" y="148"/>
                  </a:lnTo>
                  <a:lnTo>
                    <a:pt x="838" y="142"/>
                  </a:lnTo>
                  <a:lnTo>
                    <a:pt x="822" y="134"/>
                  </a:lnTo>
                  <a:lnTo>
                    <a:pt x="798" y="126"/>
                  </a:lnTo>
                  <a:lnTo>
                    <a:pt x="768" y="120"/>
                  </a:lnTo>
                  <a:lnTo>
                    <a:pt x="732" y="114"/>
                  </a:lnTo>
                  <a:lnTo>
                    <a:pt x="692" y="110"/>
                  </a:lnTo>
                  <a:lnTo>
                    <a:pt x="646" y="110"/>
                  </a:lnTo>
                  <a:lnTo>
                    <a:pt x="596" y="116"/>
                  </a:lnTo>
                  <a:lnTo>
                    <a:pt x="540" y="126"/>
                  </a:lnTo>
                  <a:lnTo>
                    <a:pt x="482" y="146"/>
                  </a:lnTo>
                  <a:lnTo>
                    <a:pt x="422" y="172"/>
                  </a:lnTo>
                  <a:lnTo>
                    <a:pt x="356" y="210"/>
                  </a:lnTo>
                  <a:lnTo>
                    <a:pt x="290" y="258"/>
                  </a:lnTo>
                  <a:lnTo>
                    <a:pt x="230" y="310"/>
                  </a:lnTo>
                  <a:lnTo>
                    <a:pt x="178" y="364"/>
                  </a:lnTo>
                  <a:lnTo>
                    <a:pt x="136" y="422"/>
                  </a:lnTo>
                  <a:lnTo>
                    <a:pt x="100" y="480"/>
                  </a:lnTo>
                  <a:lnTo>
                    <a:pt x="72" y="536"/>
                  </a:lnTo>
                  <a:lnTo>
                    <a:pt x="48" y="590"/>
                  </a:lnTo>
                  <a:lnTo>
                    <a:pt x="30" y="640"/>
                  </a:lnTo>
                  <a:lnTo>
                    <a:pt x="18" y="684"/>
                  </a:lnTo>
                  <a:lnTo>
                    <a:pt x="8" y="722"/>
                  </a:lnTo>
                  <a:lnTo>
                    <a:pt x="4" y="750"/>
                  </a:lnTo>
                  <a:lnTo>
                    <a:pt x="0" y="768"/>
                  </a:lnTo>
                  <a:lnTo>
                    <a:pt x="0" y="774"/>
                  </a:lnTo>
                </a:path>
              </a:pathLst>
            </a:custGeom>
            <a:gradFill rotWithShape="1">
              <a:gsLst>
                <a:gs pos="0">
                  <a:schemeClr val="folHlink">
                    <a:gamma/>
                    <a:tint val="57647"/>
                    <a:invGamma/>
                    <a:alpha val="32001"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1270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TW" altLang="en-US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37" name="Text Box 13"/>
            <p:cNvSpPr txBox="1">
              <a:spLocks noChangeArrowheads="1"/>
            </p:cNvSpPr>
            <p:nvPr/>
          </p:nvSpPr>
          <p:spPr bwMode="gray">
            <a:xfrm>
              <a:off x="2402" y="1569"/>
              <a:ext cx="911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zh-TW" altLang="en-US" sz="2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二、討論面向</a:t>
              </a:r>
              <a:endParaRPr lang="en-US" altLang="zh-CN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38" name="Text Box 14"/>
            <p:cNvSpPr txBox="1">
              <a:spLocks noChangeArrowheads="1"/>
            </p:cNvSpPr>
            <p:nvPr/>
          </p:nvSpPr>
          <p:spPr bwMode="gray">
            <a:xfrm>
              <a:off x="3978" y="1232"/>
              <a:ext cx="911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zh-TW" altLang="en-US" sz="2000" b="1" dirty="0">
                  <a:solidFill>
                    <a:srgbClr val="FFFF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三、上台分享</a:t>
              </a:r>
              <a:endParaRPr lang="en-US" altLang="zh-CN" sz="20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grpSp>
          <p:nvGrpSpPr>
            <p:cNvPr id="5139" name="Group 15"/>
            <p:cNvGrpSpPr>
              <a:grpSpLocks/>
            </p:cNvGrpSpPr>
            <p:nvPr/>
          </p:nvGrpSpPr>
          <p:grpSpPr bwMode="auto">
            <a:xfrm>
              <a:off x="576" y="1842"/>
              <a:ext cx="1446" cy="2088"/>
              <a:chOff x="576" y="1842"/>
              <a:chExt cx="1446" cy="2088"/>
            </a:xfrm>
          </p:grpSpPr>
          <p:sp>
            <p:nvSpPr>
              <p:cNvPr id="5142" name="AutoShape 16"/>
              <p:cNvSpPr>
                <a:spLocks noChangeArrowheads="1"/>
              </p:cNvSpPr>
              <p:nvPr/>
            </p:nvSpPr>
            <p:spPr bwMode="auto">
              <a:xfrm>
                <a:off x="576" y="1942"/>
                <a:ext cx="1446" cy="1988"/>
              </a:xfrm>
              <a:prstGeom prst="roundRect">
                <a:avLst>
                  <a:gd name="adj" fmla="val 4690"/>
                </a:avLst>
              </a:prstGeom>
              <a:noFill/>
              <a:ln w="57150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TW" altLang="en-US" sz="300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87409" name="AutoShape 17"/>
              <p:cNvSpPr>
                <a:spLocks noChangeArrowheads="1"/>
              </p:cNvSpPr>
              <p:nvPr/>
            </p:nvSpPr>
            <p:spPr bwMode="gray">
              <a:xfrm>
                <a:off x="712" y="1852"/>
                <a:ext cx="1174" cy="1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folHlink">
                      <a:gamma/>
                      <a:shade val="38824"/>
                      <a:invGamma/>
                    </a:schemeClr>
                  </a:gs>
                  <a:gs pos="50000">
                    <a:schemeClr val="folHlink"/>
                  </a:gs>
                  <a:gs pos="100000">
                    <a:schemeClr val="folHlink">
                      <a:gamma/>
                      <a:shade val="38824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144" name="AutoShape 18"/>
              <p:cNvSpPr>
                <a:spLocks noChangeArrowheads="1"/>
              </p:cNvSpPr>
              <p:nvPr/>
            </p:nvSpPr>
            <p:spPr bwMode="auto">
              <a:xfrm flipH="1">
                <a:off x="1773" y="1897"/>
                <a:ext cx="45" cy="91"/>
              </a:xfrm>
              <a:prstGeom prst="octagon">
                <a:avLst>
                  <a:gd name="adj" fmla="val 29287"/>
                </a:avLst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TW" altLang="en-US" sz="300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145" name="AutoShape 19"/>
              <p:cNvSpPr>
                <a:spLocks noChangeArrowheads="1"/>
              </p:cNvSpPr>
              <p:nvPr/>
            </p:nvSpPr>
            <p:spPr bwMode="auto">
              <a:xfrm flipH="1">
                <a:off x="776" y="1897"/>
                <a:ext cx="46" cy="91"/>
              </a:xfrm>
              <a:prstGeom prst="octagon">
                <a:avLst>
                  <a:gd name="adj" fmla="val 29287"/>
                </a:avLst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TW" altLang="en-US" sz="300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146" name="Text Box 20"/>
              <p:cNvSpPr txBox="1">
                <a:spLocks noChangeArrowheads="1"/>
              </p:cNvSpPr>
              <p:nvPr/>
            </p:nvSpPr>
            <p:spPr bwMode="gray">
              <a:xfrm>
                <a:off x="806" y="1842"/>
                <a:ext cx="911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zh-TW" altLang="zh-TW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一、</a:t>
                </a:r>
                <a:r>
                  <a:rPr lang="zh-TW" altLang="en-US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分組討論</a:t>
                </a:r>
                <a:endParaRPr lang="zh-TW" altLang="zh-TW" sz="2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zh-CN" sz="16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3031" name="Text Box 21"/>
              <p:cNvSpPr txBox="1">
                <a:spLocks noChangeArrowheads="1"/>
              </p:cNvSpPr>
              <p:nvPr/>
            </p:nvSpPr>
            <p:spPr bwMode="auto">
              <a:xfrm>
                <a:off x="607" y="2097"/>
                <a:ext cx="1344" cy="1464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>
                <a:spAutoFit/>
              </a:bodyPr>
              <a:lstStyle>
                <a:lvl1pPr eaLnBrk="0" hangingPunct="0">
                  <a:defRPr sz="3200">
                    <a:solidFill>
                      <a:schemeClr val="bg1"/>
                    </a:solidFill>
                    <a:latin typeface="Verdana" pitchFamily="34" charset="0"/>
                    <a:ea typeface="Gulim" pitchFamily="34" charset="-127"/>
                  </a:defRPr>
                </a:lvl1pPr>
                <a:lvl2pPr marL="742950" indent="-285750" eaLnBrk="0" hangingPunct="0">
                  <a:defRPr sz="3200">
                    <a:solidFill>
                      <a:schemeClr val="bg1"/>
                    </a:solidFill>
                    <a:latin typeface="Verdana" pitchFamily="34" charset="0"/>
                    <a:ea typeface="Gulim" pitchFamily="34" charset="-127"/>
                  </a:defRPr>
                </a:lvl2pPr>
                <a:lvl3pPr marL="1143000" indent="-228600" eaLnBrk="0" hangingPunct="0">
                  <a:defRPr sz="3200">
                    <a:solidFill>
                      <a:schemeClr val="bg1"/>
                    </a:solidFill>
                    <a:latin typeface="Verdana" pitchFamily="34" charset="0"/>
                    <a:ea typeface="Gulim" pitchFamily="34" charset="-127"/>
                  </a:defRPr>
                </a:lvl3pPr>
                <a:lvl4pPr marL="1600200" indent="-228600" eaLnBrk="0" hangingPunct="0">
                  <a:defRPr sz="3200">
                    <a:solidFill>
                      <a:schemeClr val="bg1"/>
                    </a:solidFill>
                    <a:latin typeface="Verdana" pitchFamily="34" charset="0"/>
                    <a:ea typeface="Gulim" pitchFamily="34" charset="-127"/>
                  </a:defRPr>
                </a:lvl4pPr>
                <a:lvl5pPr marL="2057400" indent="-228600" eaLnBrk="0" hangingPunct="0">
                  <a:defRPr sz="3200">
                    <a:solidFill>
                      <a:schemeClr val="bg1"/>
                    </a:solidFill>
                    <a:latin typeface="Verdana" pitchFamily="34" charset="0"/>
                    <a:ea typeface="Gulim" pitchFamily="34" charset="-127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bg1"/>
                    </a:solidFill>
                    <a:latin typeface="Verdana" pitchFamily="34" charset="0"/>
                    <a:ea typeface="Gulim" pitchFamily="34" charset="-127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bg1"/>
                    </a:solidFill>
                    <a:latin typeface="Verdana" pitchFamily="34" charset="0"/>
                    <a:ea typeface="Gulim" pitchFamily="34" charset="-127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bg1"/>
                    </a:solidFill>
                    <a:latin typeface="Verdana" pitchFamily="34" charset="0"/>
                    <a:ea typeface="Gulim" pitchFamily="34" charset="-127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bg1"/>
                    </a:solidFill>
                    <a:latin typeface="Verdana" pitchFamily="34" charset="0"/>
                    <a:ea typeface="Gulim" pitchFamily="34" charset="-127"/>
                  </a:defRPr>
                </a:lvl9pPr>
              </a:lstStyle>
              <a:p>
                <a:pPr marL="176213" indent="-176213">
                  <a:buFont typeface="Arial" panose="020B0604020202020204" pitchFamily="34" charset="0"/>
                  <a:buChar char="•"/>
                  <a:defRPr/>
                </a:pPr>
                <a:r>
                  <a:rPr lang="zh-TW" altLang="en-US" sz="2200" b="1" dirty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全班</a:t>
                </a:r>
                <a:r>
                  <a:rPr lang="zh-TW" altLang="en-US" sz="2200" b="1" dirty="0" smtClean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分為</a:t>
                </a:r>
                <a:r>
                  <a:rPr lang="en-US" altLang="zh-TW" sz="2200" b="1" dirty="0" smtClean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6</a:t>
                </a:r>
                <a:r>
                  <a:rPr lang="zh-TW" altLang="en-US" sz="2200" b="1" dirty="0" smtClean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組</a:t>
                </a:r>
                <a:r>
                  <a:rPr lang="zh-TW" altLang="en-US" sz="2200" b="1" dirty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，每組</a:t>
                </a:r>
                <a:r>
                  <a:rPr lang="zh-TW" altLang="en-US" sz="2200" b="1" dirty="0" smtClean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約</a:t>
                </a:r>
                <a:r>
                  <a:rPr lang="en-US" altLang="zh-TW" sz="2200" b="1" dirty="0" smtClean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7~10</a:t>
                </a:r>
                <a:r>
                  <a:rPr lang="zh-TW" altLang="en-US" sz="2200" b="1" dirty="0" smtClean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人</a:t>
                </a:r>
                <a:r>
                  <a:rPr lang="zh-TW" altLang="en-US" sz="2200" b="1" dirty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。</a:t>
                </a:r>
                <a:endParaRPr lang="en-US" altLang="zh-TW" sz="2200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176213" indent="-176213">
                  <a:buFont typeface="Arial" panose="020B0604020202020204" pitchFamily="34" charset="0"/>
                  <a:buChar char="•"/>
                  <a:defRPr/>
                </a:pPr>
                <a:endParaRPr lang="en-US" altLang="zh-TW" sz="2200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176213" indent="-176213">
                  <a:buFont typeface="Arial" panose="020B0604020202020204" pitchFamily="34" charset="0"/>
                  <a:buChar char="•"/>
                  <a:defRPr/>
                </a:pPr>
                <a:r>
                  <a:rPr lang="zh-TW" altLang="en-US" sz="2200" b="1" dirty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討論時間</a:t>
                </a:r>
                <a:r>
                  <a:rPr lang="en-US" altLang="zh-TW" sz="2200" b="1" dirty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5</a:t>
                </a:r>
                <a:r>
                  <a:rPr lang="zh-TW" altLang="en-US" sz="2200" b="1" dirty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分鐘</a:t>
                </a:r>
                <a:endParaRPr lang="en-US" altLang="zh-TW" sz="2200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176213" indent="-176213">
                  <a:buFont typeface="Arial" panose="020B0604020202020204" pitchFamily="34" charset="0"/>
                  <a:buChar char="•"/>
                  <a:defRPr/>
                </a:pPr>
                <a:endParaRPr lang="en-US" altLang="zh-TW" sz="2200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176213" indent="-176213">
                  <a:buFont typeface="Arial" panose="020B0604020202020204" pitchFamily="34" charset="0"/>
                  <a:buChar char="•"/>
                  <a:defRPr/>
                </a:pPr>
                <a:r>
                  <a:rPr lang="zh-TW" altLang="en-US" sz="2200" b="1" dirty="0">
                    <a:solidFill>
                      <a:srgbClr val="7030A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討論教師教學優點及待調整面向各三點</a:t>
                </a:r>
                <a:endParaRPr lang="en-US" altLang="zh-CN" sz="2200" b="1" dirty="0">
                  <a:solidFill>
                    <a:srgbClr val="7030A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43024" name="Text Box 22"/>
            <p:cNvSpPr txBox="1">
              <a:spLocks noChangeArrowheads="1"/>
            </p:cNvSpPr>
            <p:nvPr/>
          </p:nvSpPr>
          <p:spPr bwMode="auto">
            <a:xfrm>
              <a:off x="2196" y="1796"/>
              <a:ext cx="1430" cy="128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1pPr>
              <a:lvl2pPr marL="742950" indent="-285750"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2pPr>
              <a:lvl3pPr marL="1143000" indent="-228600"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3pPr>
              <a:lvl4pPr marL="1600200" indent="-228600"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4pPr>
              <a:lvl5pPr marL="2057400" indent="-228600"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9pPr>
            </a:lstStyle>
            <a:p>
              <a:pPr>
                <a:defRPr/>
              </a:pPr>
              <a:r>
                <a:rPr lang="zh-TW" altLang="en-US" sz="2200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課程教材、教學方式</a:t>
              </a:r>
              <a:endParaRPr lang="en-US" altLang="zh-TW" sz="2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defRPr/>
              </a:pPr>
              <a:r>
                <a:rPr lang="zh-TW" altLang="en-US" sz="2200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教學內容、評量方式</a:t>
              </a:r>
              <a:endParaRPr lang="en-US" altLang="zh-TW" sz="2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defRPr/>
              </a:pPr>
              <a:r>
                <a:rPr lang="zh-TW" altLang="en-US" sz="2200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環境設備、其他</a:t>
              </a:r>
              <a:endParaRPr lang="en-US" altLang="zh-TW" sz="2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defRPr/>
              </a:pPr>
              <a:endParaRPr lang="en-US" altLang="zh-TW" sz="2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>
                <a:defRPr/>
              </a:pPr>
              <a:r>
                <a:rPr lang="zh-TW" altLang="en-US" sz="2200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請明確說明教師的教學優點</a:t>
              </a:r>
              <a:r>
                <a:rPr lang="en-US" altLang="zh-TW" sz="2200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lang="zh-TW" altLang="en-US" sz="2200" b="1" dirty="0" smtClean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待改進之</a:t>
              </a:r>
              <a:r>
                <a:rPr lang="zh-TW" altLang="en-US" sz="2200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處</a:t>
              </a:r>
              <a:r>
                <a:rPr lang="zh-TW" altLang="en-US" sz="2200" b="1" dirty="0" smtClean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以及期望</a:t>
              </a:r>
              <a:r>
                <a:rPr lang="zh-TW" altLang="en-US" sz="2200" b="1" dirty="0">
                  <a:solidFill>
                    <a:schemeClr val="accent6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的調整方式</a:t>
              </a:r>
              <a:endParaRPr lang="en-US" altLang="zh-CN" sz="2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025" name="Text Box 23"/>
            <p:cNvSpPr txBox="1">
              <a:spLocks noChangeArrowheads="1"/>
            </p:cNvSpPr>
            <p:nvPr/>
          </p:nvSpPr>
          <p:spPr bwMode="auto">
            <a:xfrm>
              <a:off x="3738" y="1526"/>
              <a:ext cx="1392" cy="93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1pPr>
              <a:lvl2pPr marL="742950" indent="-285750"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2pPr>
              <a:lvl3pPr marL="1143000" indent="-228600"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3pPr>
              <a:lvl4pPr marL="1600200" indent="-228600"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4pPr>
              <a:lvl5pPr marL="2057400" indent="-228600" eaLnBrk="0" hangingPunct="0"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bg1"/>
                  </a:solidFill>
                  <a:latin typeface="Verdana" pitchFamily="34" charset="0"/>
                  <a:ea typeface="Gulim" pitchFamily="34" charset="-127"/>
                </a:defRPr>
              </a:lvl9pPr>
            </a:lstStyle>
            <a:p>
              <a:pPr marL="268288" indent="-268288">
                <a:buFont typeface="Arial" panose="020B0604020202020204" pitchFamily="34" charset="0"/>
                <a:buChar char="•"/>
                <a:defRPr/>
              </a:pPr>
              <a:r>
                <a:rPr lang="zh-TW" altLang="en-US" sz="2200" b="1" dirty="0">
                  <a:solidFill>
                    <a:srgbClr val="0000CC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每組上台報告</a:t>
              </a:r>
              <a:r>
                <a:rPr lang="en-US" altLang="zh-TW" sz="2200" b="1" dirty="0">
                  <a:solidFill>
                    <a:srgbClr val="0000CC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</a:t>
              </a:r>
              <a:r>
                <a:rPr lang="zh-TW" altLang="en-US" sz="2200" b="1" dirty="0">
                  <a:solidFill>
                    <a:srgbClr val="0000CC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分鐘論點</a:t>
              </a:r>
              <a:endParaRPr lang="en-US" altLang="zh-TW" sz="2200" b="1" dirty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268288" indent="-268288">
                <a:buFont typeface="Arial" panose="020B0604020202020204" pitchFamily="34" charset="0"/>
                <a:buChar char="•"/>
                <a:defRPr/>
              </a:pPr>
              <a:endParaRPr lang="en-US" altLang="zh-TW" sz="2200" b="1" dirty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268288" indent="-268288">
                <a:buFont typeface="Arial" panose="020B0604020202020204" pitchFamily="34" charset="0"/>
                <a:buChar char="•"/>
                <a:defRPr/>
              </a:pPr>
              <a:r>
                <a:rPr lang="zh-TW" altLang="en-US" sz="2200" b="1" dirty="0" smtClean="0">
                  <a:solidFill>
                    <a:srgbClr val="0000CC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報告完畢</a:t>
              </a:r>
              <a:r>
                <a:rPr lang="zh-TW" altLang="en-US" sz="2200" b="1" dirty="0" smtClean="0">
                  <a:solidFill>
                    <a:srgbClr val="0000CC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後，同意觀點請舉牌。</a:t>
              </a:r>
              <a:endParaRPr lang="zh-TW" altLang="zh-TW" sz="2200" b="1" dirty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-36513" y="252413"/>
            <a:ext cx="5880101" cy="1016000"/>
            <a:chOff x="1676" y="1525"/>
            <a:chExt cx="3472" cy="601"/>
          </a:xfrm>
        </p:grpSpPr>
        <p:pic>
          <p:nvPicPr>
            <p:cNvPr id="5124" name="Picture 22" descr="bar0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6" y="1525"/>
              <a:ext cx="3472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5" name="AutoShape 23"/>
            <p:cNvSpPr>
              <a:spLocks noChangeArrowheads="1"/>
            </p:cNvSpPr>
            <p:nvPr/>
          </p:nvSpPr>
          <p:spPr bwMode="auto">
            <a:xfrm>
              <a:off x="2061" y="1614"/>
              <a:ext cx="2228" cy="387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latinLnBrk="1" hangingPunct="1">
                <a:lnSpc>
                  <a:spcPct val="90000"/>
                </a:lnSpc>
                <a:spcBef>
                  <a:spcPct val="0"/>
                </a:spcBef>
                <a:buFontTx/>
                <a:buNone/>
              </a:pPr>
              <a:r>
                <a:rPr kumimoji="0" lang="en-US" altLang="ko-KR" sz="2600" i="1">
                  <a:solidFill>
                    <a:srgbClr val="000066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endParaRPr kumimoji="0" lang="ko-KR" altLang="en-US" sz="3000" i="1">
                <a:solidFill>
                  <a:srgbClr val="000066"/>
                </a:solidFill>
                <a:latin typeface="微軟正黑體" panose="020B0604030504040204" pitchFamily="34" charset="-120"/>
                <a:ea typeface="Malgun Gothic" panose="020B0503020000020004" pitchFamily="34" charset="-127"/>
              </a:endParaRPr>
            </a:p>
          </p:txBody>
        </p:sp>
        <p:sp>
          <p:nvSpPr>
            <p:cNvPr id="31" name="AutoShape 24"/>
            <p:cNvSpPr>
              <a:spLocks noChangeArrowheads="1"/>
            </p:cNvSpPr>
            <p:nvPr/>
          </p:nvSpPr>
          <p:spPr bwMode="auto">
            <a:xfrm>
              <a:off x="1856" y="1625"/>
              <a:ext cx="2407" cy="393"/>
            </a:xfrm>
            <a:prstGeom prst="roundRect">
              <a:avLst>
                <a:gd name="adj" fmla="val 0"/>
              </a:avLst>
            </a:prstGeom>
            <a:noFill/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latinLnBrk="1" hangingPunct="1">
                <a:defRPr/>
              </a:pPr>
              <a:r>
                <a:rPr lang="en-US" altLang="zh-TW" sz="3600" dirty="0">
                  <a:solidFill>
                    <a:srgbClr val="0099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SGID</a:t>
              </a:r>
              <a:r>
                <a:rPr lang="zh-TW" altLang="en-US" sz="3600" dirty="0">
                  <a:solidFill>
                    <a:srgbClr val="0099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進行方式</a:t>
              </a:r>
              <a:endParaRPr kumimoji="0" lang="en-US" altLang="ko-KR" sz="36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pic>
        <p:nvPicPr>
          <p:cNvPr id="5" name="圖片 4">
            <a:extLst>
              <a:ext uri="{FF2B5EF4-FFF2-40B4-BE49-F238E27FC236}">
                <a16:creationId xmlns:a16="http://schemas.microsoft.com/office/drawing/2014/main" id="{AD50B189-FA29-47D1-BFAA-773A217AA5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054" y="3947346"/>
            <a:ext cx="1572447" cy="1572447"/>
          </a:xfrm>
          <a:prstGeom prst="rect">
            <a:avLst/>
          </a:prstGeom>
        </p:spPr>
      </p:pic>
      <p:sp>
        <p:nvSpPr>
          <p:cNvPr id="32" name="矩形 31">
            <a:extLst>
              <a:ext uri="{FF2B5EF4-FFF2-40B4-BE49-F238E27FC236}">
                <a16:creationId xmlns:a16="http://schemas.microsoft.com/office/drawing/2014/main" id="{A537D173-6123-4613-A6A8-9BF05A09A711}"/>
              </a:ext>
            </a:extLst>
          </p:cNvPr>
          <p:cNvSpPr/>
          <p:nvPr/>
        </p:nvSpPr>
        <p:spPr>
          <a:xfrm>
            <a:off x="3679412" y="6519471"/>
            <a:ext cx="5464588" cy="314124"/>
          </a:xfrm>
          <a:prstGeom prst="rect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</a:pPr>
            <a:r>
              <a:rPr lang="zh-TW" altLang="en-US" sz="1600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以上都匿名報告，錄音檔不會給老師，不影響各位成績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3543"/>
              </p:ext>
            </p:extLst>
          </p:nvPr>
        </p:nvGraphicFramePr>
        <p:xfrm>
          <a:off x="3396822" y="4750009"/>
          <a:ext cx="2539036" cy="1054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518">
                  <a:extLst>
                    <a:ext uri="{9D8B030D-6E8A-4147-A177-3AD203B41FA5}">
                      <a16:colId xmlns:a16="http://schemas.microsoft.com/office/drawing/2014/main" val="3939919532"/>
                    </a:ext>
                  </a:extLst>
                </a:gridCol>
                <a:gridCol w="1269518">
                  <a:extLst>
                    <a:ext uri="{9D8B030D-6E8A-4147-A177-3AD203B41FA5}">
                      <a16:colId xmlns:a16="http://schemas.microsoft.com/office/drawing/2014/main" val="1777190286"/>
                    </a:ext>
                  </a:extLst>
                </a:gridCol>
              </a:tblGrid>
              <a:tr h="292291">
                <a:tc>
                  <a:txBody>
                    <a:bodyPr/>
                    <a:lstStyle/>
                    <a:p>
                      <a:r>
                        <a:rPr lang="zh-TW" altLang="en-US" sz="11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優點</a:t>
                      </a:r>
                      <a:endParaRPr lang="zh-TW" altLang="en-US" sz="11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1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舉例</a:t>
                      </a:r>
                      <a:endParaRPr lang="zh-TW" altLang="en-US" sz="11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187819"/>
                  </a:ext>
                </a:extLst>
              </a:tr>
              <a:tr h="643041">
                <a:tc>
                  <a:txBody>
                    <a:bodyPr/>
                    <a:lstStyle/>
                    <a:p>
                      <a:r>
                        <a:rPr lang="zh-TW" altLang="en-US" sz="11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上課方式</a:t>
                      </a:r>
                      <a:r>
                        <a:rPr lang="zh-TW" altLang="en-US" sz="11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多元</a:t>
                      </a:r>
                      <a:endParaRPr lang="zh-TW" altLang="en-US" sz="11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1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上機實作、企業參訪、業師點評作品、分組報告等</a:t>
                      </a:r>
                      <a:endParaRPr lang="zh-TW" altLang="en-US" sz="11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09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71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0.44097 -1.48148E-6 L -5.55556E-7 -1.48148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16333</TotalTime>
  <Words>168</Words>
  <Application>Microsoft Office PowerPoint</Application>
  <PresentationFormat>如螢幕大小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Malgun Gothic</vt:lpstr>
      <vt:lpstr>華康中黑體</vt:lpstr>
      <vt:lpstr>華康細黑體</vt:lpstr>
      <vt:lpstr>微軟正黑體</vt:lpstr>
      <vt:lpstr>新細明體</vt:lpstr>
      <vt:lpstr>Arial</vt:lpstr>
      <vt:lpstr>Calibri</vt:lpstr>
      <vt:lpstr>Office 佈景主題</vt:lpstr>
      <vt:lpstr>學生小組回饋 Small Group Instructional Diagnosis, SGID</vt:lpstr>
      <vt:lpstr>SGID小組回饋的意義</vt:lpstr>
      <vt:lpstr>PowerPoint 簡報</vt:lpstr>
    </vt:vector>
  </TitlesOfParts>
  <Company>UFO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afterbohemian</dc:creator>
  <cp:lastModifiedBy>user</cp:lastModifiedBy>
  <cp:revision>348</cp:revision>
  <cp:lastPrinted>2023-02-15T01:29:14Z</cp:lastPrinted>
  <dcterms:created xsi:type="dcterms:W3CDTF">2012-05-21T06:56:33Z</dcterms:created>
  <dcterms:modified xsi:type="dcterms:W3CDTF">2025-05-07T01:31:28Z</dcterms:modified>
</cp:coreProperties>
</file>