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370" r:id="rId2"/>
    <p:sldId id="386" r:id="rId3"/>
    <p:sldId id="372" r:id="rId4"/>
    <p:sldId id="371" r:id="rId5"/>
    <p:sldId id="373" r:id="rId6"/>
    <p:sldId id="374" r:id="rId7"/>
    <p:sldId id="375" r:id="rId8"/>
    <p:sldId id="378" r:id="rId9"/>
    <p:sldId id="377" r:id="rId10"/>
    <p:sldId id="379" r:id="rId11"/>
    <p:sldId id="387" r:id="rId12"/>
    <p:sldId id="380" r:id="rId13"/>
    <p:sldId id="381" r:id="rId14"/>
    <p:sldId id="382" r:id="rId15"/>
    <p:sldId id="383" r:id="rId16"/>
    <p:sldId id="388" r:id="rId17"/>
    <p:sldId id="38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4A38"/>
    <a:srgbClr val="E2DBD5"/>
    <a:srgbClr val="A6A5A5"/>
    <a:srgbClr val="ECE8E4"/>
    <a:srgbClr val="E7E2DD"/>
    <a:srgbClr val="A5A5A5"/>
    <a:srgbClr val="83969E"/>
    <a:srgbClr val="F48E93"/>
    <a:srgbClr val="FF6766"/>
    <a:srgbClr val="94A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83" autoAdjust="0"/>
    <p:restoredTop sz="94660"/>
  </p:normalViewPr>
  <p:slideViewPr>
    <p:cSldViewPr snapToGrid="0">
      <p:cViewPr varScale="1">
        <p:scale>
          <a:sx n="95" d="100"/>
          <a:sy n="95" d="100"/>
        </p:scale>
        <p:origin x="32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57D8D9-838A-4523-BDE3-AF2745A99651}" type="datetimeFigureOut">
              <a:rPr lang="zh-TW" altLang="en-US" smtClean="0"/>
              <a:t>2018/10/14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10D15-20D1-4459-8883-79B6DF894F3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7142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本投影片資料來源：教育部教學實踐研究計畫</a:t>
            </a:r>
            <a:r>
              <a:rPr lang="en-US" altLang="zh-TW" dirty="0" smtClean="0"/>
              <a:t>10/12</a:t>
            </a:r>
            <a:r>
              <a:rPr lang="zh-TW" altLang="en-US" dirty="0" smtClean="0"/>
              <a:t>台北場，下午場民生學門，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輔仁大學民生學院鄧之卿教授之計畫書撰寫與注意事項簡報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網址：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https://tpr.moe.edu.tw/uploadImages/files/1071012%E5%8F%B0%E5%8C%97%E5%A0%B4/1071012%E6%B0%91%E7%94%9F%E5%AD%B8%E9%96%80%E8%A8%88%E7%95%AB%E6%9B%B8%E6%92%B0%E5%AF%AB-%E9%84%A7%E4%B9%8B%E5%8D%BF1071012%E7%B0%A1%E7%89%88.pdf)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C10D15-20D1-4459-8883-79B6DF894F3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025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本投影片資料來源：教育部教學實踐研究計畫</a:t>
            </a:r>
            <a:r>
              <a:rPr lang="en-US" altLang="zh-TW" dirty="0" smtClean="0"/>
              <a:t>10/12</a:t>
            </a:r>
            <a:r>
              <a:rPr lang="zh-TW" altLang="en-US" dirty="0" smtClean="0"/>
              <a:t>台北場，下午場民生學門，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輔仁大學民生學院鄧之卿教授之計畫書撰寫與注意事項簡報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網址：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https://tpr.moe.edu.tw/uploadImages/files/1071012%E5%8F%B0%E5%8C%97%E5%A0%B4/1071012%E6%B0%91%E7%94%9F%E5%AD%B8%E9%96%80%E8%A8%88%E7%95%AB%E6%9B%B8%E6%92%B0%E5%AF%AB-%E9%84%A7%E4%B9%8B%E5%8D%BF1071012%E7%B0%A1%E7%89%88.pdf)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C10D15-20D1-4459-8883-79B6DF894F3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911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本投影片資料來源：教育部教學實踐研究計畫</a:t>
            </a:r>
            <a:r>
              <a:rPr lang="en-US" altLang="zh-TW" dirty="0" smtClean="0"/>
              <a:t>10/12</a:t>
            </a:r>
            <a:r>
              <a:rPr lang="zh-TW" altLang="en-US" dirty="0" smtClean="0"/>
              <a:t>台北場，下午場民生學門，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輔仁大學民生學院鄧之卿教授之計畫書撰寫與注意事項簡報 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網址：</a:t>
            </a:r>
            <a:r>
              <a:rPr lang="en-US" altLang="zh-TW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https://tpr.moe.edu.tw/uploadImages/files/1071012%E5%8F%B0%E5%8C%97%E5%A0%B4/1071012%E6%B0%91%E7%94%9F%E5%AD%B8%E9%96%80%E8%A8%88%E7%95%AB%E6%9B%B8%E6%92%B0%E5%AF%AB-%E9%84%A7%E4%B9%8B%E5%8D%BF1071012%E7%B0%A1%E7%89%88.pdf)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C10D15-20D1-4459-8883-79B6DF894F35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57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12D79-1030-452A-9741-E540F85DEF11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34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0191C-B94F-4C4B-AFBE-93CA369ED055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544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F09E0-E125-4D62-A3C3-0351E6D59E77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613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2"/>
            <a:ext cx="7886700" cy="942973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512474"/>
            <a:ext cx="7886700" cy="4351338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D5A1B-CBC9-4122-A2F9-4D676E57B328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9760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01A4E-40E9-4818-93E0-9EF576A579D9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86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0BCB9-DAD4-4C78-8571-8576EFCFAE11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405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E0D2-2027-4C42-9480-BC956BCA491C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188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2E7C-A54E-420B-8508-66F271805EA9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31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ADA55-8DA3-4564-B870-62EC249983A8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02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FDF0-3818-4B2F-BBF8-28EC66A67591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355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B7B68-6D50-4274-9864-536FB94CEAB4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21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B266D-D270-434F-BC7A-D96D14CA0678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3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937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AB4FF-E81E-4E9F-AA10-95986808CFE5}" type="datetime1">
              <a:rPr lang="ko-KR" altLang="en-US" smtClean="0"/>
              <a:t>2018-10-14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342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pr.moe.edu.tw/inde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tpr.moe.edu.tw/logi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PZLHn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tpr.moe.edu.tw/newsDetail/4b1141f265e54ae70165e7d4a53b017a" TargetMode="External"/><Relationship Id="rId5" Type="http://schemas.openxmlformats.org/officeDocument/2006/relationships/hyperlink" Target="https://tpr.moe.edu.tw/newsDetail/4b1141f265e54ae70165e7d38af30178" TargetMode="External"/><Relationship Id="rId4" Type="http://schemas.openxmlformats.org/officeDocument/2006/relationships/hyperlink" Target="https://tpr.moe.edu.tw/newsDetail/4b1141f265e54ae70165e7cccd0b017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rgbClr val="E7E2DD"/>
          </a:fgClr>
          <a:bgClr>
            <a:srgbClr val="E2DBD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이등변 삼각형 36"/>
          <p:cNvSpPr/>
          <p:nvPr/>
        </p:nvSpPr>
        <p:spPr>
          <a:xfrm flipV="1">
            <a:off x="511626" y="3350"/>
            <a:ext cx="8632372" cy="1055915"/>
          </a:xfrm>
          <a:prstGeom prst="triangle">
            <a:avLst>
              <a:gd name="adj" fmla="val 9041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6" name="직사각형 5"/>
          <p:cNvSpPr/>
          <p:nvPr/>
        </p:nvSpPr>
        <p:spPr>
          <a:xfrm>
            <a:off x="4341512" y="2892010"/>
            <a:ext cx="2127035" cy="510773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申請說明會</a:t>
            </a:r>
            <a:endParaRPr lang="en-US" altLang="ko-KR" sz="3000" dirty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7214" y="1999055"/>
            <a:ext cx="646516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i="1" dirty="0">
                <a:solidFill>
                  <a:srgbClr val="F14A38"/>
                </a:solidFill>
              </a:rPr>
              <a:t>     </a:t>
            </a:r>
            <a:r>
              <a:rPr lang="en-US" altLang="zh-TW" sz="33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sz="33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年教育部教學實踐研究計畫</a:t>
            </a:r>
            <a:endParaRPr lang="en-US" altLang="ko-KR" sz="3300" dirty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이등변 삼각형 1"/>
          <p:cNvSpPr/>
          <p:nvPr/>
        </p:nvSpPr>
        <p:spPr>
          <a:xfrm flipV="1">
            <a:off x="511627" y="3350"/>
            <a:ext cx="8632372" cy="1186543"/>
          </a:xfrm>
          <a:prstGeom prst="triangle">
            <a:avLst>
              <a:gd name="adj" fmla="val 82660"/>
            </a:avLst>
          </a:prstGeom>
          <a:solidFill>
            <a:srgbClr val="F14A38"/>
          </a:solidFill>
          <a:ln>
            <a:noFill/>
          </a:ln>
          <a:effectLst>
            <a:outerShdw dist="1244600" dir="9000000" sx="61000" sy="61000" algn="tr" rotWithShape="0">
              <a:schemeClr val="tx1">
                <a:alpha val="2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4" name="직선 연결선 3"/>
          <p:cNvCxnSpPr>
            <a:stCxn id="37" idx="4"/>
          </p:cNvCxnSpPr>
          <p:nvPr/>
        </p:nvCxnSpPr>
        <p:spPr>
          <a:xfrm flipH="1">
            <a:off x="6607967" y="3350"/>
            <a:ext cx="2536031" cy="1985963"/>
          </a:xfrm>
          <a:prstGeom prst="line">
            <a:avLst/>
          </a:prstGeom>
          <a:ln>
            <a:solidFill>
              <a:srgbClr val="F14A38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>
            <a:stCxn id="37" idx="4"/>
          </p:cNvCxnSpPr>
          <p:nvPr/>
        </p:nvCxnSpPr>
        <p:spPr>
          <a:xfrm flipH="1">
            <a:off x="6607967" y="3350"/>
            <a:ext cx="2536031" cy="3228976"/>
          </a:xfrm>
          <a:prstGeom prst="line">
            <a:avLst/>
          </a:prstGeom>
          <a:ln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4668053" y="4090044"/>
            <a:ext cx="1800494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2100" dirty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教學卓越中心</a:t>
            </a:r>
            <a:endParaRPr lang="en-US" altLang="zh-TW" sz="2100" dirty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100" b="1" dirty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張德勝主任</a:t>
            </a:r>
            <a:endParaRPr lang="ko-KR" altLang="en-US" sz="2100" b="1" dirty="0">
              <a:latin typeface="微軟正黑體" panose="020B0604030504040204" pitchFamily="34" charset="-120"/>
            </a:endParaRPr>
          </a:p>
        </p:txBody>
      </p:sp>
      <p:sp>
        <p:nvSpPr>
          <p:cNvPr id="41" name="이등변 삼각형 40"/>
          <p:cNvSpPr/>
          <p:nvPr/>
        </p:nvSpPr>
        <p:spPr>
          <a:xfrm flipH="1">
            <a:off x="0" y="5686425"/>
            <a:ext cx="9143999" cy="1162050"/>
          </a:xfrm>
          <a:prstGeom prst="triangle">
            <a:avLst>
              <a:gd name="adj" fmla="val 82660"/>
            </a:avLst>
          </a:prstGeom>
          <a:solidFill>
            <a:schemeClr val="tx1">
              <a:lumMod val="50000"/>
              <a:lumOff val="50000"/>
              <a:alpha val="4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9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計畫</a:t>
            </a:r>
            <a:r>
              <a:rPr lang="zh-TW" altLang="en-US" dirty="0" smtClean="0"/>
              <a:t>審查方式及原則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66073" y="1258180"/>
            <a:ext cx="7886700" cy="3263504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審查方式：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個學門及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個專案計畫分設正副召集人，由召集人邀集專家學者組成審查委員會進行審查</a:t>
            </a:r>
            <a:r>
              <a:rPr lang="zh-TW" altLang="en-US" sz="2400" dirty="0" smtClean="0"/>
              <a:t>。 </a:t>
            </a:r>
            <a:endParaRPr lang="en-US" altLang="zh-TW" sz="2400" dirty="0" smtClean="0"/>
          </a:p>
          <a:p>
            <a:r>
              <a:rPr lang="zh-TW" altLang="en-US" sz="2400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審查項目：</a:t>
            </a:r>
            <a:endParaRPr lang="en-US" altLang="zh-TW" sz="2400" dirty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직사각형 5"/>
          <p:cNvSpPr/>
          <p:nvPr/>
        </p:nvSpPr>
        <p:spPr>
          <a:xfrm>
            <a:off x="94038" y="2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430559"/>
              </p:ext>
            </p:extLst>
          </p:nvPr>
        </p:nvGraphicFramePr>
        <p:xfrm>
          <a:off x="542925" y="2482850"/>
          <a:ext cx="8258175" cy="375412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811092">
                  <a:extLst>
                    <a:ext uri="{9D8B030D-6E8A-4147-A177-3AD203B41FA5}">
                      <a16:colId xmlns:a16="http://schemas.microsoft.com/office/drawing/2014/main" val="3605916089"/>
                    </a:ext>
                  </a:extLst>
                </a:gridCol>
                <a:gridCol w="6447083">
                  <a:extLst>
                    <a:ext uri="{9D8B030D-6E8A-4147-A177-3AD203B41FA5}">
                      <a16:colId xmlns:a16="http://schemas.microsoft.com/office/drawing/2014/main" val="4193065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審查項目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審查重點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247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一、主持人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佔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計畫主持人近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年於學生培育方面相關績效之表現。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計畫主持人近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年教學相關成果與教學實踐研究計畫之關連。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共同主持人之必要性。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不列入成績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990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二、計畫書內容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佔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80%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項佔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35%</a:t>
                      </a:r>
                    </a:p>
                    <a:p>
                      <a:pPr algn="ctr"/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項佔</a:t>
                      </a:r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45%)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教學實踐研究計畫動機與主題之重要性。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文獻探討之完備性。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教學實踐研究方法及步驟之可行性。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預期完成工作項目與成果之明確性。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3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47675" indent="-447675"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三、人力及經費編列合理性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經費編列妥適性。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人力編列妥適性。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23602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四、本案是否涉及須檢附研究倫理審查相關文件之判定</a:t>
                      </a:r>
                      <a:endParaRPr lang="en-US" altLang="zh-TW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應於計畫執行前檢附審查通過之核准文件告知同意規劃書</a:t>
                      </a:r>
                      <a:r>
                        <a:rPr lang="en-US" altLang="zh-TW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291156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919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計畫</a:t>
            </a:r>
            <a:r>
              <a:rPr lang="zh-TW" altLang="en-US" dirty="0" smtClean="0"/>
              <a:t>審查重點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66072" y="1258180"/>
            <a:ext cx="8165461" cy="32635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</a:t>
            </a:r>
            <a:r>
              <a:rPr lang="zh-TW" altLang="en-US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事項</a:t>
            </a: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dirty="0" smtClean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要有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教學對象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－需為大專校院</a:t>
            </a:r>
            <a:r>
              <a:rPr lang="zh-TW" altLang="en-US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含空大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buClr>
                <a:srgbClr val="FF0000"/>
              </a:buClr>
              <a:buFont typeface="Wingdings 2" panose="05020102010507070707" pitchFamily="18" charset="2"/>
              <a:buChar char="Ï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不能僅針對社會人士、社福單位人員教育訓練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教學實踐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－需有</a:t>
            </a:r>
            <a:r>
              <a:rPr lang="zh-TW" altLang="en-US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授課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事實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buClr>
                <a:srgbClr val="FF0000"/>
              </a:buClr>
              <a:buFont typeface="Wingdings 2" panose="05020102010507070707" pitchFamily="18" charset="2"/>
              <a:buChar char="Ï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不能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僅為教學理論，卻缺乏教育現場之實踐行動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10000"/>
              </a:lnSpc>
              <a:buFont typeface="+mj-lt"/>
              <a:buAutoNum type="arabicPeriod" startAt="3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評量工具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－需為檢證學生</a:t>
            </a:r>
            <a:r>
              <a:rPr lang="zh-TW" altLang="en-US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en-US" b="1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成效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>
              <a:lnSpc>
                <a:spcPct val="110000"/>
              </a:lnSpc>
              <a:buClr>
                <a:srgbClr val="FF0000"/>
              </a:buClr>
              <a:buFont typeface="Wingdings 2" panose="05020102010507070707" pitchFamily="18" charset="2"/>
              <a:buChar char="Ï"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不能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僅為課程改進計畫、教學精進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卻缺乏檢證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學習成效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之方法與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工具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직사각형 5"/>
          <p:cNvSpPr/>
          <p:nvPr/>
        </p:nvSpPr>
        <p:spPr>
          <a:xfrm>
            <a:off x="94038" y="2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AF555B-7E58-4FDF-83D4-B4CEA304EAF7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69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952499" y="1866826"/>
            <a:ext cx="7239000" cy="1345235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本</a:t>
            </a:r>
            <a:r>
              <a:rPr lang="zh-TW" altLang="en-US" sz="36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校</a:t>
            </a:r>
            <a:r>
              <a:rPr lang="zh-TW" altLang="en-US" sz="3600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教學實踐研究計畫申請工作</a:t>
            </a:r>
            <a:endParaRPr lang="zh-TW" altLang="en-US" sz="3600" dirty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6" name="이등변 삼각형 40"/>
          <p:cNvSpPr/>
          <p:nvPr/>
        </p:nvSpPr>
        <p:spPr>
          <a:xfrm flipH="1">
            <a:off x="0" y="5695950"/>
            <a:ext cx="9143999" cy="1162050"/>
          </a:xfrm>
          <a:prstGeom prst="triangle">
            <a:avLst>
              <a:gd name="adj" fmla="val 82660"/>
            </a:avLst>
          </a:prstGeom>
          <a:solidFill>
            <a:schemeClr val="tx1">
              <a:lumMod val="50000"/>
              <a:lumOff val="50000"/>
              <a:alpha val="4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직사각형 5"/>
          <p:cNvSpPr/>
          <p:nvPr/>
        </p:nvSpPr>
        <p:spPr>
          <a:xfrm>
            <a:off x="3851381" y="3373904"/>
            <a:ext cx="2654194" cy="510773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項目時程說明</a:t>
            </a:r>
            <a:endParaRPr lang="en-US" altLang="ko-KR" sz="3000" dirty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7" name="직선 연결선 37"/>
          <p:cNvCxnSpPr/>
          <p:nvPr/>
        </p:nvCxnSpPr>
        <p:spPr>
          <a:xfrm flipV="1">
            <a:off x="0" y="4305300"/>
            <a:ext cx="3429000" cy="2552702"/>
          </a:xfrm>
          <a:prstGeom prst="line">
            <a:avLst/>
          </a:prstGeom>
          <a:ln>
            <a:solidFill>
              <a:srgbClr val="A6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59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教卓中心相關計畫補助</a:t>
            </a:r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18473" y="1220080"/>
            <a:ext cx="7886700" cy="4409195"/>
          </a:xfrm>
        </p:spPr>
        <p:txBody>
          <a:bodyPr>
            <a:noAutofit/>
          </a:bodyPr>
          <a:lstStyle/>
          <a:p>
            <a:r>
              <a:rPr lang="zh-TW" altLang="en-US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凡申請「教學實踐研究計畫」</a:t>
            </a: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</a:t>
            </a:r>
            <a:endParaRPr lang="zh-TW" altLang="en-US" dirty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學期之「教師社群」及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「三創課程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方案優先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考慮補助</a:t>
            </a:r>
          </a:p>
          <a:p>
            <a:pPr lvl="1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獲「教學實踐研究計畫」者，擇優補助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108-1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學期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「三創課程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」方案</a:t>
            </a:r>
          </a:p>
          <a:p>
            <a:r>
              <a:rPr lang="zh-TW" altLang="en-US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計畫書內容初步檢視及潤飾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本計畫屬「行動研究」類型之計畫，若不熟悉其計畫寫法，可將完成計畫書先行送至本中心，由熟悉該類型計畫書寫法之教師給予修改建議</a:t>
            </a:r>
          </a:p>
        </p:txBody>
      </p:sp>
      <p:sp>
        <p:nvSpPr>
          <p:cNvPr id="4" name="직사각형 5"/>
          <p:cNvSpPr/>
          <p:nvPr/>
        </p:nvSpPr>
        <p:spPr>
          <a:xfrm>
            <a:off x="94038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207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教卓中心</a:t>
            </a:r>
            <a:r>
              <a:rPr lang="zh-TW" altLang="en-US" dirty="0" smtClean="0"/>
              <a:t>相關教師講座</a:t>
            </a:r>
            <a:endParaRPr lang="zh-TW" altLang="en-US" dirty="0"/>
          </a:p>
        </p:txBody>
      </p:sp>
      <p:sp>
        <p:nvSpPr>
          <p:cNvPr id="4" name="직사각형 5"/>
          <p:cNvSpPr/>
          <p:nvPr/>
        </p:nvSpPr>
        <p:spPr>
          <a:xfrm>
            <a:off x="94038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853" y="759260"/>
            <a:ext cx="4229472" cy="5981207"/>
          </a:xfrm>
        </p:spPr>
      </p:pic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10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計畫申請各項時程</a:t>
            </a:r>
          </a:p>
        </p:txBody>
      </p:sp>
      <p:sp>
        <p:nvSpPr>
          <p:cNvPr id="4" name="직사각형 5"/>
          <p:cNvSpPr/>
          <p:nvPr/>
        </p:nvSpPr>
        <p:spPr>
          <a:xfrm>
            <a:off x="94038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graphicFrame>
        <p:nvGraphicFramePr>
          <p:cNvPr id="6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965957"/>
              </p:ext>
            </p:extLst>
          </p:nvPr>
        </p:nvGraphicFramePr>
        <p:xfrm>
          <a:off x="628650" y="1512888"/>
          <a:ext cx="8229600" cy="377952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3127838530"/>
                    </a:ext>
                  </a:extLst>
                </a:gridCol>
                <a:gridCol w="6203032">
                  <a:extLst>
                    <a:ext uri="{9D8B030D-6E8A-4147-A177-3AD203B41FA5}">
                      <a16:colId xmlns:a16="http://schemas.microsoft.com/office/drawing/2014/main" val="322476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日期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計畫申請相關工作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325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107/11/02(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五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校內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回傳計畫書至教卓中心，進行計畫初步檢視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確認計畫呈現方式是否符合行動研究計畫，並給予  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建議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211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107/11/21(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】1.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計畫申請系統開放帳號申請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              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系統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開放上傳教學實踐研究計畫書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696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107/11/28(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三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校內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教卓中心將計畫修改建議回傳申請老師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012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107/12/10(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校內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申請教師請將計畫文件上傳完畢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798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107/12/20(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四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校內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教卓中心上傳學校端文件以及彙整申請計畫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473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108/06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公告補助教師名單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920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108/08</a:t>
                      </a:r>
                      <a:endParaRPr lang="zh-TW" altLang="en-US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【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教育部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】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計畫開始執行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執行期程：</a:t>
                      </a:r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108/08~109/07)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554029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27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教學實踐研究計畫網站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66072" y="1258180"/>
            <a:ext cx="8165461" cy="326350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教學實踐研究計畫官網</a:t>
            </a: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可查詢最新消息、實施辦法及說明會資料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網址：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tpr.moe.edu.tw/index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教學實踐研究計畫申請系統</a:t>
            </a: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計畫內容上傳及修改系統，須先申請帳號，於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11/21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開放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網址：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tpr.moe.edu.tw/login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직사각형 5"/>
          <p:cNvSpPr/>
          <p:nvPr/>
        </p:nvSpPr>
        <p:spPr>
          <a:xfrm>
            <a:off x="94038" y="2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AF555B-7E58-4FDF-83D4-B4CEA304EAF7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77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教學實踐研究計畫</a:t>
            </a:r>
            <a:r>
              <a:rPr lang="zh-TW" altLang="en-US" dirty="0" smtClean="0"/>
              <a:t>說明會簡報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466072" y="1258180"/>
            <a:ext cx="8165461" cy="546329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10/2~10/15</a:t>
            </a: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說明會上午場</a:t>
            </a: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計畫推動說明與介紹、計畫系統操作說明、學術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研究倫理議題、教學實踐研究的意義等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簡報下載網址：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https://goo.gl/PZLHn7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en-US" altLang="zh-TW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10/2~10/15</a:t>
            </a:r>
            <a:r>
              <a:rPr lang="zh-TW" altLang="en-US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</a:t>
            </a: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會下午場</a:t>
            </a: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學門工作坊</a:t>
            </a:r>
            <a: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各學門進行計畫撰寫說明及申請經驗分享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東部場：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https://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4"/>
              </a:rPr>
              <a:t>tpr.moe.edu.tw/newsDetail/4b1141f265e54ae70165e7cccd0b0175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中部場：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https://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5"/>
              </a:rPr>
              <a:t>tpr.moe.edu.tw/newsDetail/4b1141f265e54ae70165e7d38af30178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北部場：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https://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6"/>
              </a:rPr>
              <a:t>tpr.moe.edu.tw/newsDetail/4b1141f265e54ae70165e7d4a53b017a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</a:pP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各場</a:t>
            </a:r>
            <a:r>
              <a:rPr lang="zh-TW" altLang="en-US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r>
              <a:rPr lang="zh-TW" altLang="en-US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說明會影片日後會上傳至計畫官網，提供觀</a:t>
            </a:r>
            <a:r>
              <a:rPr lang="zh-TW" altLang="en-US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</a:t>
            </a:r>
            <a:endParaRPr lang="en-US" altLang="zh-TW" dirty="0" smtClean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직사각형 5"/>
          <p:cNvSpPr/>
          <p:nvPr/>
        </p:nvSpPr>
        <p:spPr>
          <a:xfrm>
            <a:off x="94038" y="2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AF555B-7E58-4FDF-83D4-B4CEA304EAF7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836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이등변 삼각형 40"/>
          <p:cNvSpPr/>
          <p:nvPr/>
        </p:nvSpPr>
        <p:spPr>
          <a:xfrm flipH="1">
            <a:off x="0" y="5695950"/>
            <a:ext cx="9143999" cy="1162050"/>
          </a:xfrm>
          <a:prstGeom prst="triangle">
            <a:avLst>
              <a:gd name="adj" fmla="val 82660"/>
            </a:avLst>
          </a:prstGeom>
          <a:solidFill>
            <a:schemeClr val="tx1">
              <a:lumMod val="50000"/>
              <a:lumOff val="50000"/>
              <a:alpha val="4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6" name="직사각형 5"/>
          <p:cNvSpPr/>
          <p:nvPr/>
        </p:nvSpPr>
        <p:spPr>
          <a:xfrm>
            <a:off x="1108181" y="485864"/>
            <a:ext cx="2127035" cy="510773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會議議程</a:t>
            </a:r>
            <a:endParaRPr kumimoji="0" lang="en-US" altLang="ko-KR" sz="3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cxnSp>
        <p:nvCxnSpPr>
          <p:cNvPr id="17" name="직선 연결선 37"/>
          <p:cNvCxnSpPr/>
          <p:nvPr/>
        </p:nvCxnSpPr>
        <p:spPr>
          <a:xfrm flipV="1">
            <a:off x="0" y="4305300"/>
            <a:ext cx="3429000" cy="2552702"/>
          </a:xfrm>
          <a:prstGeom prst="line">
            <a:avLst/>
          </a:prstGeom>
          <a:ln>
            <a:solidFill>
              <a:srgbClr val="A6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AF555B-7E58-4FDF-83D4-B4CEA304EAF7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34" charset="-127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18893"/>
              </p:ext>
            </p:extLst>
          </p:nvPr>
        </p:nvGraphicFramePr>
        <p:xfrm>
          <a:off x="1524000" y="1397000"/>
          <a:ext cx="6096000" cy="305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26743219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39767478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424035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F14A38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  <a:endParaRPr lang="zh-TW" altLang="en-US" sz="2000" b="1" dirty="0">
                        <a:solidFill>
                          <a:srgbClr val="F14A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F14A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F14A38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議程</a:t>
                      </a:r>
                      <a:endParaRPr lang="zh-TW" altLang="en-US" sz="2000" b="1" dirty="0">
                        <a:solidFill>
                          <a:srgbClr val="F14A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F14A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solidFill>
                            <a:srgbClr val="F14A38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主講人</a:t>
                      </a:r>
                      <a:endParaRPr lang="zh-TW" altLang="en-US" sz="2000" b="1" dirty="0">
                        <a:solidFill>
                          <a:srgbClr val="F14A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F14A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516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12:00-12:10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F14A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報到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F14A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F14A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7331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12:10-12:30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本計畫簡介及申請工作時程說明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教學卓越中心</a:t>
                      </a:r>
                      <a:endParaRPr lang="en-US" altLang="zh-TW" sz="18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張德勝主任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040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12:30-12:50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殺出重圍！教學實踐的大學願景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社會參與辦公室</a:t>
                      </a:r>
                      <a:endParaRPr lang="en-US" altLang="zh-TW" sz="18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林意雪組長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3817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12:50-13:00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年教學實踐研究計畫申請經驗分享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材料系</a:t>
                      </a:r>
                      <a:endParaRPr lang="en-US" altLang="zh-TW" sz="1800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田禮嘉老師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1442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13:00-13:20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交流</a:t>
                      </a:r>
                      <a:r>
                        <a:rPr lang="en-US" altLang="zh-TW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&amp;</a:t>
                      </a:r>
                      <a:r>
                        <a:rPr lang="zh-TW" altLang="en-US" sz="18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討論</a:t>
                      </a:r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3948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77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933247" y="1978351"/>
            <a:ext cx="7886700" cy="1345235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教育部教學實踐計畫簡報</a:t>
            </a:r>
          </a:p>
        </p:txBody>
      </p:sp>
      <p:sp>
        <p:nvSpPr>
          <p:cNvPr id="6" name="이등변 삼각형 40"/>
          <p:cNvSpPr/>
          <p:nvPr/>
        </p:nvSpPr>
        <p:spPr>
          <a:xfrm flipH="1">
            <a:off x="0" y="5695950"/>
            <a:ext cx="9143999" cy="1162050"/>
          </a:xfrm>
          <a:prstGeom prst="triangle">
            <a:avLst>
              <a:gd name="adj" fmla="val 82660"/>
            </a:avLst>
          </a:prstGeom>
          <a:solidFill>
            <a:schemeClr val="tx1">
              <a:lumMod val="50000"/>
              <a:lumOff val="50000"/>
              <a:alpha val="4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16" name="직사각형 5"/>
          <p:cNvSpPr/>
          <p:nvPr/>
        </p:nvSpPr>
        <p:spPr>
          <a:xfrm>
            <a:off x="4403831" y="3354854"/>
            <a:ext cx="2127035" cy="510773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摘要說明</a:t>
            </a:r>
            <a:endParaRPr lang="en-US" altLang="ko-KR" sz="3000" dirty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7" name="직선 연결선 37"/>
          <p:cNvCxnSpPr/>
          <p:nvPr/>
        </p:nvCxnSpPr>
        <p:spPr>
          <a:xfrm flipV="1">
            <a:off x="0" y="4305300"/>
            <a:ext cx="3429000" cy="2552702"/>
          </a:xfrm>
          <a:prstGeom prst="line">
            <a:avLst/>
          </a:prstGeom>
          <a:ln>
            <a:solidFill>
              <a:srgbClr val="A6A5A5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84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教學實踐研究計畫</a:t>
            </a:r>
            <a:r>
              <a:rPr lang="en-US" altLang="zh-TW" dirty="0" smtClean="0"/>
              <a:t>-</a:t>
            </a:r>
            <a:r>
              <a:rPr lang="zh-TW" altLang="en-US" dirty="0" smtClean="0"/>
              <a:t>推動背景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2297" y="2216431"/>
            <a:ext cx="7698693" cy="3546194"/>
          </a:xfrm>
          <a:prstGeom prst="rect">
            <a:avLst/>
          </a:prstGeom>
        </p:spPr>
      </p:pic>
      <p:sp>
        <p:nvSpPr>
          <p:cNvPr id="4" name="직사각형 5"/>
          <p:cNvSpPr/>
          <p:nvPr/>
        </p:nvSpPr>
        <p:spPr>
          <a:xfrm>
            <a:off x="104215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742297" y="1127915"/>
            <a:ext cx="78968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1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「教學實踐研究計畫」鏈結「學校高教深耕計畫」，教師職涯結合校務發展，以落實教學創新，強化學校培育人才任務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763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CE8E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教學實踐研究定義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28650" y="1715380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係指教師為提升教學品質，促進學生學習成效，以教育現場或文獻資料提出問題，透過</a:t>
            </a:r>
            <a:r>
              <a:rPr lang="zh-TW" altLang="en-US" sz="30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課程設計、教材教法、或引入教具、科技媒體運用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等方式，採取</a:t>
            </a:r>
            <a:r>
              <a:rPr lang="zh-TW" altLang="en-US" sz="30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適當的研究方法與評量工具檢證成效</a:t>
            </a:r>
            <a:r>
              <a:rPr lang="zh-TW" altLang="en-US" sz="3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之歷程。</a:t>
            </a:r>
          </a:p>
        </p:txBody>
      </p:sp>
      <p:sp>
        <p:nvSpPr>
          <p:cNvPr id="4" name="직사각형 5"/>
          <p:cNvSpPr/>
          <p:nvPr/>
        </p:nvSpPr>
        <p:spPr>
          <a:xfrm>
            <a:off x="94038" y="2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7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計畫申請資</a:t>
            </a:r>
            <a:r>
              <a:rPr lang="zh-TW" altLang="en-US" dirty="0"/>
              <a:t>格</a:t>
            </a:r>
          </a:p>
        </p:txBody>
      </p:sp>
      <p:sp>
        <p:nvSpPr>
          <p:cNvPr id="4" name="직사각형 5"/>
          <p:cNvSpPr/>
          <p:nvPr/>
        </p:nvSpPr>
        <p:spPr>
          <a:xfrm>
            <a:off x="94038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356254" y="1226235"/>
            <a:ext cx="8311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計畫主持人為各公立大專校院</a:t>
            </a:r>
            <a:r>
              <a:rPr lang="en-US" altLang="zh-TW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包括空中大學及軍警校院</a:t>
            </a:r>
            <a:r>
              <a:rPr lang="en-US" altLang="zh-TW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現任之下列人員：</a:t>
            </a:r>
          </a:p>
        </p:txBody>
      </p:sp>
      <p:grpSp>
        <p:nvGrpSpPr>
          <p:cNvPr id="9" name="群組 8"/>
          <p:cNvGrpSpPr/>
          <p:nvPr/>
        </p:nvGrpSpPr>
        <p:grpSpPr>
          <a:xfrm>
            <a:off x="1803747" y="2558261"/>
            <a:ext cx="1803749" cy="757613"/>
            <a:chOff x="2004164" y="2534715"/>
            <a:chExt cx="2404998" cy="1010150"/>
          </a:xfrm>
        </p:grpSpPr>
        <p:sp>
          <p:nvSpPr>
            <p:cNvPr id="8" name="矩形 7"/>
            <p:cNvSpPr/>
            <p:nvPr/>
          </p:nvSpPr>
          <p:spPr>
            <a:xfrm>
              <a:off x="2004164" y="2534715"/>
              <a:ext cx="2404998" cy="1010150"/>
            </a:xfrm>
            <a:prstGeom prst="rect">
              <a:avLst/>
            </a:prstGeom>
            <a:ln w="76200">
              <a:solidFill>
                <a:srgbClr val="F14A38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/>
            </a:p>
          </p:txBody>
        </p:sp>
        <p:sp>
          <p:nvSpPr>
            <p:cNvPr id="5" name="矩形 4"/>
            <p:cNvSpPr/>
            <p:nvPr/>
          </p:nvSpPr>
          <p:spPr>
            <a:xfrm>
              <a:off x="2154477" y="2682832"/>
              <a:ext cx="2079320" cy="738646"/>
            </a:xfrm>
            <a:prstGeom prst="rect">
              <a:avLst/>
            </a:prstGeom>
            <a:solidFill>
              <a:srgbClr val="F14A38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專任人員</a:t>
              </a:r>
              <a:endPara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含專案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291229" y="3426962"/>
            <a:ext cx="4828785" cy="2174589"/>
          </a:xfrm>
          <a:prstGeom prst="rect">
            <a:avLst/>
          </a:prstGeom>
          <a:noFill/>
          <a:ln w="38100">
            <a:solidFill>
              <a:srgbClr val="F14A38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獲具本部核發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助理教授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以上教師證書之教師。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獲劇本部核發講師證書，具有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教學成果對外發表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曾獲校內外與教學成就相關獎項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專技人員、專業及技術教師，並建議得列具有本部核發教師證書之教師列為共同主持人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(108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年新增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cxnSp>
        <p:nvCxnSpPr>
          <p:cNvPr id="12" name="直線接點 11"/>
          <p:cNvCxnSpPr>
            <a:stCxn id="8" idx="2"/>
            <a:endCxn id="10" idx="0"/>
          </p:cNvCxnSpPr>
          <p:nvPr/>
        </p:nvCxnSpPr>
        <p:spPr>
          <a:xfrm>
            <a:off x="2705621" y="3315874"/>
            <a:ext cx="0" cy="111088"/>
          </a:xfrm>
          <a:prstGeom prst="line">
            <a:avLst/>
          </a:prstGeom>
          <a:ln>
            <a:solidFill>
              <a:srgbClr val="F14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群組 12"/>
          <p:cNvGrpSpPr/>
          <p:nvPr/>
        </p:nvGrpSpPr>
        <p:grpSpPr>
          <a:xfrm>
            <a:off x="6021104" y="2558261"/>
            <a:ext cx="1803749" cy="757613"/>
            <a:chOff x="2004164" y="2534715"/>
            <a:chExt cx="2404998" cy="1010150"/>
          </a:xfrm>
        </p:grpSpPr>
        <p:sp>
          <p:nvSpPr>
            <p:cNvPr id="14" name="矩形 13"/>
            <p:cNvSpPr/>
            <p:nvPr/>
          </p:nvSpPr>
          <p:spPr>
            <a:xfrm>
              <a:off x="2004164" y="2534715"/>
              <a:ext cx="2404998" cy="1010150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/>
            </a:p>
          </p:txBody>
        </p:sp>
        <p:sp>
          <p:nvSpPr>
            <p:cNvPr id="15" name="矩形 14"/>
            <p:cNvSpPr/>
            <p:nvPr/>
          </p:nvSpPr>
          <p:spPr>
            <a:xfrm>
              <a:off x="2154477" y="2682832"/>
              <a:ext cx="2079320" cy="73864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rgbClr val="A6A5A5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醫院醫師</a:t>
              </a:r>
            </a:p>
          </p:txBody>
        </p:sp>
      </p:grpSp>
      <p:sp>
        <p:nvSpPr>
          <p:cNvPr id="16" name="矩形 15"/>
          <p:cNvSpPr/>
          <p:nvPr/>
        </p:nvSpPr>
        <p:spPr>
          <a:xfrm>
            <a:off x="5330608" y="3426962"/>
            <a:ext cx="3184742" cy="2174589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係指符合教育人員任用條例施行細則第</a:t>
            </a:r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條第</a:t>
            </a:r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項及第</a:t>
            </a:r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規定，其聘任、升等審查基準與程序、課程負擔及教師評鑑等，經申請學校比照專任教師辦理，並納入校內章則規範，且未支給兼任教師薪資者，報本部審查同意後，其辦理教師資格審查時，得以專任教師年資採計者。</a:t>
            </a:r>
          </a:p>
          <a:p>
            <a:r>
              <a:rPr lang="en-US" altLang="zh-TW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5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且應具教師資格證書者</a:t>
            </a:r>
            <a:r>
              <a:rPr lang="zh-TW" altLang="en-US" sz="1350" dirty="0"/>
              <a:t>。</a:t>
            </a:r>
            <a:endParaRPr lang="zh-TW" altLang="en-US" sz="15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7" name="直線接點 16"/>
          <p:cNvCxnSpPr/>
          <p:nvPr/>
        </p:nvCxnSpPr>
        <p:spPr>
          <a:xfrm>
            <a:off x="6958198" y="3326835"/>
            <a:ext cx="1" cy="111088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投影片編號版面配置區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100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計畫申請及補助類別</a:t>
            </a:r>
            <a:endParaRPr lang="zh-TW" altLang="en-US" dirty="0"/>
          </a:p>
        </p:txBody>
      </p:sp>
      <p:sp>
        <p:nvSpPr>
          <p:cNvPr id="4" name="직사각형 5"/>
          <p:cNvSpPr/>
          <p:nvPr/>
        </p:nvSpPr>
        <p:spPr>
          <a:xfrm>
            <a:off x="94038" y="2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3" name="文字方塊 2"/>
          <p:cNvSpPr txBox="1"/>
          <p:nvPr/>
        </p:nvSpPr>
        <p:spPr>
          <a:xfrm>
            <a:off x="977030" y="1519956"/>
            <a:ext cx="1473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個學門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253653" y="1958537"/>
            <a:ext cx="3118981" cy="0"/>
          </a:xfrm>
          <a:prstGeom prst="line">
            <a:avLst/>
          </a:prstGeom>
          <a:ln w="28575">
            <a:solidFill>
              <a:srgbClr val="F14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842805" y="2046228"/>
            <a:ext cx="1986441" cy="30700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通識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含體育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教育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人文藝術及設計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商業及管理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含法政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工程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數理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醫護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生技農科</a:t>
            </a:r>
          </a:p>
          <a:p>
            <a:pPr lvl="0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民生</a:t>
            </a:r>
          </a:p>
          <a:p>
            <a:endParaRPr lang="zh-TW" altLang="en-US" sz="135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886717" y="1519955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個專案計畫</a:t>
            </a:r>
            <a:r>
              <a:rPr lang="en-US" altLang="zh-TW" sz="2400" b="1" u="sng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(108</a:t>
            </a:r>
            <a:r>
              <a:rPr lang="zh-TW" altLang="en-US" sz="2400" b="1" u="sng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年新增</a:t>
            </a:r>
            <a:r>
              <a:rPr lang="en-US" altLang="zh-TW" sz="2400" b="1" u="sng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u="sng" dirty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4077222" y="1958536"/>
            <a:ext cx="4885151" cy="0"/>
          </a:xfrm>
          <a:prstGeom prst="line">
            <a:avLst/>
          </a:prstGeom>
          <a:ln w="28575">
            <a:solidFill>
              <a:srgbClr val="F14A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4077222" y="2051214"/>
            <a:ext cx="4885151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1.USR</a:t>
            </a:r>
          </a:p>
          <a:p>
            <a:pPr lvl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為培育學生關懷在地發展，教師教學強調在地實踐與跨域創新，以單一或跨域課程連結在地特色，帶領學生探索解決社會永續發展問題。此類別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鼓勵參與</a:t>
            </a:r>
            <a:r>
              <a:rPr lang="en-US" altLang="zh-TW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USR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計畫的教師申請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，或教學課程規劃如何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帶領學生將所學與在地或社區需求結合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endParaRPr lang="zh-TW" altLang="en-US" sz="135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4077221" y="4468690"/>
            <a:ext cx="48851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技術實作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強調教師教學或課程與業界專家協同進行，其目標係促進學生將所學知識及技術轉化，透過職場或產業資源結合，強化學生未來就業力。此類別建議申請教師</a:t>
            </a:r>
            <a:r>
              <a:rPr lang="zh-TW" altLang="en-US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得邀請業師作為計畫共同主持人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2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計畫申請應備資料</a:t>
            </a:r>
            <a:r>
              <a:rPr lang="en-US" altLang="zh-TW" dirty="0" smtClean="0"/>
              <a:t>(</a:t>
            </a:r>
            <a:r>
              <a:rPr lang="zh-TW" altLang="en-US" dirty="0" smtClean="0"/>
              <a:t>線上填寫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28650" y="1601080"/>
            <a:ext cx="7886700" cy="4409195"/>
          </a:xfrm>
        </p:spPr>
        <p:txBody>
          <a:bodyPr>
            <a:no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計畫申請聲明書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計畫基本資料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含共同主持人聲明書、無則免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中英文摘要與關鍵字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計畫內容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最多</a:t>
            </a:r>
            <a:r>
              <a:rPr lang="en-US" altLang="zh-TW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頁，含參考文獻與附件，超出部分</a:t>
            </a:r>
            <a:r>
              <a:rPr lang="zh-TW" altLang="en-US" sz="2400" dirty="0" smtClean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不予審查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課程計畫書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近三年執行計畫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補助經費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研究倫理審查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직사각형 5"/>
          <p:cNvSpPr/>
          <p:nvPr/>
        </p:nvSpPr>
        <p:spPr>
          <a:xfrm>
            <a:off x="94038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52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3000"/>
                <a:satMod val="150000"/>
                <a:shade val="98000"/>
                <a:lumMod val="102000"/>
              </a:schemeClr>
            </a:gs>
            <a:gs pos="50000">
              <a:schemeClr val="bg2">
                <a:tint val="98000"/>
                <a:satMod val="130000"/>
                <a:shade val="90000"/>
                <a:lumMod val="103000"/>
              </a:schemeClr>
            </a:gs>
            <a:gs pos="100000">
              <a:srgbClr val="E2DBD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計畫經費編列注意事項</a:t>
            </a:r>
            <a:endParaRPr lang="zh-TW" altLang="en-US" dirty="0"/>
          </a:p>
        </p:txBody>
      </p:sp>
      <p:sp>
        <p:nvSpPr>
          <p:cNvPr id="7" name="內容版面配置區 2"/>
          <p:cNvSpPr>
            <a:spLocks noGrp="1"/>
          </p:cNvSpPr>
          <p:nvPr>
            <p:ph idx="1"/>
          </p:nvPr>
        </p:nvSpPr>
        <p:spPr>
          <a:xfrm>
            <a:off x="628650" y="1362956"/>
            <a:ext cx="7886700" cy="486639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補助經費：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每件補助經費</a:t>
            </a: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最高</a:t>
            </a:r>
            <a:r>
              <a:rPr lang="en-US" altLang="zh-TW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申請件數：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學門類別及專案計畫，</a:t>
            </a: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每位申請人擇一申請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，且件數以一件為限。</a:t>
            </a:r>
            <a:endParaRPr lang="zh-TW" altLang="en-US" sz="2700" dirty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計畫採全額補助，且以不重複補助為原則。有重複補助情形，應予追繳全部補助經費。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本計畫得編列人事費及業務費，</a:t>
            </a:r>
            <a:r>
              <a:rPr lang="zh-TW" altLang="en-US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人事費不得超過計畫總金額之</a:t>
            </a:r>
            <a:r>
              <a:rPr lang="en-US" altLang="zh-TW" sz="2400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60%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，並應符合下列規定：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5781" lvl="2" indent="-338138">
              <a:lnSpc>
                <a:spcPct val="100000"/>
              </a:lnSpc>
              <a:buNone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編列一名計畫主持人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每月最高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，經審查通過者，得於研究計畫執行期間核給計畫主持人費，惟</a:t>
            </a:r>
            <a:r>
              <a:rPr lang="zh-TW" altLang="en-US" sz="1800" b="1" dirty="0">
                <a:solidFill>
                  <a:srgbClr val="F14A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共同主持人不得支領費用。</a:t>
            </a:r>
            <a:endParaRPr lang="en-US" altLang="zh-TW" sz="1800" b="1" dirty="0">
              <a:solidFill>
                <a:srgbClr val="F14A38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5781" lvl="2" indent="-338138">
              <a:lnSpc>
                <a:spcPct val="100000"/>
              </a:lnSpc>
              <a:buNone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不得聘用專任行政助理。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35781" lvl="2" indent="-338138">
              <a:lnSpc>
                <a:spcPct val="100000"/>
              </a:lnSpc>
              <a:buNone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得聘用兼任行政助理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每月最高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元，另可再編相關勞健保費用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35781" lvl="2" indent="-338138">
              <a:lnSpc>
                <a:spcPct val="100000"/>
              </a:lnSpc>
              <a:buNone/>
            </a:pP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本業務費編列以辦理進行教學實踐研究之相關費用為原則，例如教材費、諮詢費、工讀費、差旅費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惟不得編國外差旅費</a:t>
            </a:r>
            <a:r>
              <a:rPr lang="en-US" altLang="zh-TW" sz="1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、研究倫理審查費等，詳細請參「教育部補助及委辦經費核撥結報作業要點」所列業務費項目。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직사각형 5"/>
          <p:cNvSpPr/>
          <p:nvPr/>
        </p:nvSpPr>
        <p:spPr>
          <a:xfrm>
            <a:off x="94038" y="0"/>
            <a:ext cx="524435" cy="883085"/>
          </a:xfrm>
          <a:prstGeom prst="rect">
            <a:avLst/>
          </a:prstGeom>
          <a:solidFill>
            <a:srgbClr val="F14A38"/>
          </a:solidFill>
          <a:ln>
            <a:noFill/>
          </a:ln>
          <a:effectLst>
            <a:outerShdw blurRad="241300" dist="63500" dir="5400000" sx="97000" sy="97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2433</TotalTime>
  <Words>1600</Words>
  <Application>Microsoft Office PowerPoint</Application>
  <PresentationFormat>如螢幕大小 (4:3)</PresentationFormat>
  <Paragraphs>170</Paragraphs>
  <Slides>17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5" baseType="lpstr">
      <vt:lpstr>맑은 고딕</vt:lpstr>
      <vt:lpstr>微軟正黑體</vt:lpstr>
      <vt:lpstr>新細明體</vt:lpstr>
      <vt:lpstr>Arial</vt:lpstr>
      <vt:lpstr>Calibri</vt:lpstr>
      <vt:lpstr>Calibri Light</vt:lpstr>
      <vt:lpstr>Wingdings 2</vt:lpstr>
      <vt:lpstr>Office 테마</vt:lpstr>
      <vt:lpstr>PowerPoint 簡報</vt:lpstr>
      <vt:lpstr>PowerPoint 簡報</vt:lpstr>
      <vt:lpstr>教育部教學實踐計畫簡報</vt:lpstr>
      <vt:lpstr>教學實踐研究計畫-推動背景</vt:lpstr>
      <vt:lpstr>教學實踐研究定義</vt:lpstr>
      <vt:lpstr>計畫申請資格</vt:lpstr>
      <vt:lpstr>計畫申請及補助類別</vt:lpstr>
      <vt:lpstr>計畫申請應備資料(線上填寫)</vt:lpstr>
      <vt:lpstr>計畫經費編列注意事項</vt:lpstr>
      <vt:lpstr>計畫審查方式及原則</vt:lpstr>
      <vt:lpstr>計畫審查重點</vt:lpstr>
      <vt:lpstr>本校教學實踐研究計畫申請工作</vt:lpstr>
      <vt:lpstr>教卓中心相關計畫補助</vt:lpstr>
      <vt:lpstr>教卓中心相關教師講座</vt:lpstr>
      <vt:lpstr>計畫申請各項時程</vt:lpstr>
      <vt:lpstr>教學實踐研究計畫網站</vt:lpstr>
      <vt:lpstr>教學實踐研究計畫說明會簡報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JEN</cp:lastModifiedBy>
  <cp:revision>243</cp:revision>
  <dcterms:created xsi:type="dcterms:W3CDTF">2018-08-02T07:05:36Z</dcterms:created>
  <dcterms:modified xsi:type="dcterms:W3CDTF">2018-10-14T07:14:03Z</dcterms:modified>
</cp:coreProperties>
</file>